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6" r:id="rId2"/>
    <p:sldId id="259" r:id="rId3"/>
    <p:sldId id="260" r:id="rId4"/>
    <p:sldId id="261" r:id="rId5"/>
    <p:sldId id="290" r:id="rId6"/>
    <p:sldId id="265" r:id="rId7"/>
    <p:sldId id="266" r:id="rId8"/>
    <p:sldId id="320" r:id="rId9"/>
    <p:sldId id="325" r:id="rId10"/>
    <p:sldId id="324" r:id="rId11"/>
    <p:sldId id="269" r:id="rId12"/>
    <p:sldId id="326" r:id="rId13"/>
    <p:sldId id="327" r:id="rId14"/>
    <p:sldId id="328" r:id="rId15"/>
    <p:sldId id="274" r:id="rId16"/>
    <p:sldId id="329" r:id="rId17"/>
    <p:sldId id="330" r:id="rId18"/>
    <p:sldId id="314" r:id="rId19"/>
    <p:sldId id="331" r:id="rId20"/>
    <p:sldId id="282" r:id="rId21"/>
    <p:sldId id="283" r:id="rId22"/>
    <p:sldId id="286" r:id="rId23"/>
    <p:sldId id="288" r:id="rId24"/>
    <p:sldId id="291" r:id="rId25"/>
    <p:sldId id="296" r:id="rId26"/>
    <p:sldId id="293" r:id="rId27"/>
    <p:sldId id="299" r:id="rId28"/>
    <p:sldId id="304" r:id="rId29"/>
    <p:sldId id="307" r:id="rId30"/>
    <p:sldId id="311" r:id="rId31"/>
    <p:sldId id="312" r:id="rId32"/>
    <p:sldId id="313" r:id="rId33"/>
    <p:sldId id="332" r:id="rId34"/>
    <p:sldId id="319" r:id="rId35"/>
    <p:sldId id="298" r:id="rId36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110" d="100"/>
          <a:sy n="110" d="100"/>
        </p:scale>
        <p:origin x="16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pc1\Desktop\GLOBE\temp%20jezer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J:\GLOBE\Atmosfera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Sheet1!$N$3:$N$55</c:f>
              <c:strCache>
                <c:ptCount val="53"/>
                <c:pt idx="0">
                  <c:v>datum</c:v>
                </c:pt>
                <c:pt idx="1">
                  <c:v>ožu.13</c:v>
                </c:pt>
                <c:pt idx="2">
                  <c:v>ožu.13</c:v>
                </c:pt>
                <c:pt idx="3">
                  <c:v>ožu.13</c:v>
                </c:pt>
                <c:pt idx="4">
                  <c:v>tra.13</c:v>
                </c:pt>
                <c:pt idx="5">
                  <c:v>tra.13</c:v>
                </c:pt>
                <c:pt idx="6">
                  <c:v>tra.13</c:v>
                </c:pt>
                <c:pt idx="7">
                  <c:v>tra.13</c:v>
                </c:pt>
                <c:pt idx="8">
                  <c:v>tra.13</c:v>
                </c:pt>
                <c:pt idx="9">
                  <c:v>svi.13</c:v>
                </c:pt>
                <c:pt idx="10">
                  <c:v>svi.13</c:v>
                </c:pt>
                <c:pt idx="11">
                  <c:v>svi.13</c:v>
                </c:pt>
                <c:pt idx="12">
                  <c:v>svi.13</c:v>
                </c:pt>
                <c:pt idx="13">
                  <c:v>lip.14</c:v>
                </c:pt>
                <c:pt idx="14">
                  <c:v>10.lip</c:v>
                </c:pt>
                <c:pt idx="15">
                  <c:v>17.lip</c:v>
                </c:pt>
                <c:pt idx="16">
                  <c:v>24.lip</c:v>
                </c:pt>
                <c:pt idx="17">
                  <c:v>1.srp</c:v>
                </c:pt>
                <c:pt idx="18">
                  <c:v>8.srp</c:v>
                </c:pt>
                <c:pt idx="19">
                  <c:v>15.srp</c:v>
                </c:pt>
                <c:pt idx="20">
                  <c:v>22.srp</c:v>
                </c:pt>
                <c:pt idx="21">
                  <c:v>29.srp</c:v>
                </c:pt>
                <c:pt idx="22">
                  <c:v>5.kol</c:v>
                </c:pt>
                <c:pt idx="23">
                  <c:v>12.kol</c:v>
                </c:pt>
                <c:pt idx="24">
                  <c:v>19.kol</c:v>
                </c:pt>
                <c:pt idx="25">
                  <c:v>26.kol</c:v>
                </c:pt>
                <c:pt idx="26">
                  <c:v>2.ruj</c:v>
                </c:pt>
                <c:pt idx="27">
                  <c:v>9.ruj</c:v>
                </c:pt>
                <c:pt idx="28">
                  <c:v>16.ruj</c:v>
                </c:pt>
                <c:pt idx="29">
                  <c:v>23.ruj</c:v>
                </c:pt>
                <c:pt idx="30">
                  <c:v>30.ruj</c:v>
                </c:pt>
                <c:pt idx="31">
                  <c:v>7.lis</c:v>
                </c:pt>
                <c:pt idx="32">
                  <c:v>14.lis</c:v>
                </c:pt>
                <c:pt idx="33">
                  <c:v>21.lis</c:v>
                </c:pt>
                <c:pt idx="34">
                  <c:v>28.lis</c:v>
                </c:pt>
                <c:pt idx="35">
                  <c:v>4.stu</c:v>
                </c:pt>
                <c:pt idx="36">
                  <c:v>11.stu</c:v>
                </c:pt>
                <c:pt idx="37">
                  <c:v>18.stu</c:v>
                </c:pt>
                <c:pt idx="38">
                  <c:v>25.stu</c:v>
                </c:pt>
                <c:pt idx="39">
                  <c:v>2.pro</c:v>
                </c:pt>
                <c:pt idx="40">
                  <c:v>9.pro</c:v>
                </c:pt>
                <c:pt idx="41">
                  <c:v>16.pro</c:v>
                </c:pt>
                <c:pt idx="42">
                  <c:v>23.pro</c:v>
                </c:pt>
                <c:pt idx="43">
                  <c:v>30.pro</c:v>
                </c:pt>
                <c:pt idx="44">
                  <c:v>6.sij</c:v>
                </c:pt>
                <c:pt idx="45">
                  <c:v>13.sij</c:v>
                </c:pt>
                <c:pt idx="46">
                  <c:v>20.sij</c:v>
                </c:pt>
                <c:pt idx="47">
                  <c:v>27.sij</c:v>
                </c:pt>
                <c:pt idx="48">
                  <c:v>3.vlj</c:v>
                </c:pt>
                <c:pt idx="49">
                  <c:v>10.vlj</c:v>
                </c:pt>
                <c:pt idx="50">
                  <c:v>17.vlj</c:v>
                </c:pt>
                <c:pt idx="51">
                  <c:v>24.vlj</c:v>
                </c:pt>
                <c:pt idx="52">
                  <c:v>3.ožu</c:v>
                </c:pt>
              </c:strCache>
            </c:strRef>
          </c:cat>
          <c:val>
            <c:numRef>
              <c:f>Sheet1!$O$3:$O$55</c:f>
              <c:numCache>
                <c:formatCode>General</c:formatCode>
                <c:ptCount val="53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8</c:v>
                </c:pt>
                <c:pt idx="6">
                  <c:v>12</c:v>
                </c:pt>
                <c:pt idx="7">
                  <c:v>8</c:v>
                </c:pt>
                <c:pt idx="8">
                  <c:v>14</c:v>
                </c:pt>
                <c:pt idx="9">
                  <c:v>17</c:v>
                </c:pt>
                <c:pt idx="10">
                  <c:v>17</c:v>
                </c:pt>
                <c:pt idx="11">
                  <c:v>19</c:v>
                </c:pt>
                <c:pt idx="12">
                  <c:v>20</c:v>
                </c:pt>
                <c:pt idx="13">
                  <c:v>19</c:v>
                </c:pt>
                <c:pt idx="14">
                  <c:v>21</c:v>
                </c:pt>
                <c:pt idx="15">
                  <c:v>21</c:v>
                </c:pt>
                <c:pt idx="16">
                  <c:v>24</c:v>
                </c:pt>
                <c:pt idx="17">
                  <c:v>27</c:v>
                </c:pt>
                <c:pt idx="18">
                  <c:v>28</c:v>
                </c:pt>
                <c:pt idx="19">
                  <c:v>31</c:v>
                </c:pt>
                <c:pt idx="20">
                  <c:v>32</c:v>
                </c:pt>
                <c:pt idx="21">
                  <c:v>26</c:v>
                </c:pt>
                <c:pt idx="22">
                  <c:v>24</c:v>
                </c:pt>
                <c:pt idx="23">
                  <c:v>28</c:v>
                </c:pt>
                <c:pt idx="24">
                  <c:v>32</c:v>
                </c:pt>
                <c:pt idx="25">
                  <c:v>30</c:v>
                </c:pt>
                <c:pt idx="26">
                  <c:v>25</c:v>
                </c:pt>
                <c:pt idx="27">
                  <c:v>22</c:v>
                </c:pt>
                <c:pt idx="28">
                  <c:v>29</c:v>
                </c:pt>
                <c:pt idx="29">
                  <c:v>20</c:v>
                </c:pt>
                <c:pt idx="30">
                  <c:v>24</c:v>
                </c:pt>
                <c:pt idx="31">
                  <c:v>22</c:v>
                </c:pt>
                <c:pt idx="32">
                  <c:v>21</c:v>
                </c:pt>
                <c:pt idx="33">
                  <c:v>17</c:v>
                </c:pt>
                <c:pt idx="34">
                  <c:v>19</c:v>
                </c:pt>
                <c:pt idx="35">
                  <c:v>18</c:v>
                </c:pt>
                <c:pt idx="36">
                  <c:v>14</c:v>
                </c:pt>
                <c:pt idx="37">
                  <c:v>12</c:v>
                </c:pt>
                <c:pt idx="38">
                  <c:v>10</c:v>
                </c:pt>
                <c:pt idx="39">
                  <c:v>12</c:v>
                </c:pt>
                <c:pt idx="40">
                  <c:v>11</c:v>
                </c:pt>
                <c:pt idx="41">
                  <c:v>6</c:v>
                </c:pt>
                <c:pt idx="42">
                  <c:v>4</c:v>
                </c:pt>
                <c:pt idx="43">
                  <c:v>3</c:v>
                </c:pt>
                <c:pt idx="44">
                  <c:v>2</c:v>
                </c:pt>
                <c:pt idx="45">
                  <c:v>2</c:v>
                </c:pt>
                <c:pt idx="46">
                  <c:v>1</c:v>
                </c:pt>
                <c:pt idx="47">
                  <c:v>2</c:v>
                </c:pt>
                <c:pt idx="48">
                  <c:v>2</c:v>
                </c:pt>
                <c:pt idx="49">
                  <c:v>0</c:v>
                </c:pt>
                <c:pt idx="50">
                  <c:v>1</c:v>
                </c:pt>
                <c:pt idx="51">
                  <c:v>3</c:v>
                </c:pt>
                <c:pt idx="52">
                  <c:v>4</c:v>
                </c:pt>
              </c:numCache>
            </c:numRef>
          </c:val>
          <c:smooth val="0"/>
        </c:ser>
        <c:ser>
          <c:idx val="1"/>
          <c:order val="1"/>
          <c:marker>
            <c:symbol val="none"/>
          </c:marker>
          <c:cat>
            <c:strRef>
              <c:f>Sheet1!$N$3:$N$55</c:f>
              <c:strCache>
                <c:ptCount val="53"/>
                <c:pt idx="0">
                  <c:v>datum</c:v>
                </c:pt>
                <c:pt idx="1">
                  <c:v>ožu.13</c:v>
                </c:pt>
                <c:pt idx="2">
                  <c:v>ožu.13</c:v>
                </c:pt>
                <c:pt idx="3">
                  <c:v>ožu.13</c:v>
                </c:pt>
                <c:pt idx="4">
                  <c:v>tra.13</c:v>
                </c:pt>
                <c:pt idx="5">
                  <c:v>tra.13</c:v>
                </c:pt>
                <c:pt idx="6">
                  <c:v>tra.13</c:v>
                </c:pt>
                <c:pt idx="7">
                  <c:v>tra.13</c:v>
                </c:pt>
                <c:pt idx="8">
                  <c:v>tra.13</c:v>
                </c:pt>
                <c:pt idx="9">
                  <c:v>svi.13</c:v>
                </c:pt>
                <c:pt idx="10">
                  <c:v>svi.13</c:v>
                </c:pt>
                <c:pt idx="11">
                  <c:v>svi.13</c:v>
                </c:pt>
                <c:pt idx="12">
                  <c:v>svi.13</c:v>
                </c:pt>
                <c:pt idx="13">
                  <c:v>lip.14</c:v>
                </c:pt>
                <c:pt idx="14">
                  <c:v>10.lip</c:v>
                </c:pt>
                <c:pt idx="15">
                  <c:v>17.lip</c:v>
                </c:pt>
                <c:pt idx="16">
                  <c:v>24.lip</c:v>
                </c:pt>
                <c:pt idx="17">
                  <c:v>1.srp</c:v>
                </c:pt>
                <c:pt idx="18">
                  <c:v>8.srp</c:v>
                </c:pt>
                <c:pt idx="19">
                  <c:v>15.srp</c:v>
                </c:pt>
                <c:pt idx="20">
                  <c:v>22.srp</c:v>
                </c:pt>
                <c:pt idx="21">
                  <c:v>29.srp</c:v>
                </c:pt>
                <c:pt idx="22">
                  <c:v>5.kol</c:v>
                </c:pt>
                <c:pt idx="23">
                  <c:v>12.kol</c:v>
                </c:pt>
                <c:pt idx="24">
                  <c:v>19.kol</c:v>
                </c:pt>
                <c:pt idx="25">
                  <c:v>26.kol</c:v>
                </c:pt>
                <c:pt idx="26">
                  <c:v>2.ruj</c:v>
                </c:pt>
                <c:pt idx="27">
                  <c:v>9.ruj</c:v>
                </c:pt>
                <c:pt idx="28">
                  <c:v>16.ruj</c:v>
                </c:pt>
                <c:pt idx="29">
                  <c:v>23.ruj</c:v>
                </c:pt>
                <c:pt idx="30">
                  <c:v>30.ruj</c:v>
                </c:pt>
                <c:pt idx="31">
                  <c:v>7.lis</c:v>
                </c:pt>
                <c:pt idx="32">
                  <c:v>14.lis</c:v>
                </c:pt>
                <c:pt idx="33">
                  <c:v>21.lis</c:v>
                </c:pt>
                <c:pt idx="34">
                  <c:v>28.lis</c:v>
                </c:pt>
                <c:pt idx="35">
                  <c:v>4.stu</c:v>
                </c:pt>
                <c:pt idx="36">
                  <c:v>11.stu</c:v>
                </c:pt>
                <c:pt idx="37">
                  <c:v>18.stu</c:v>
                </c:pt>
                <c:pt idx="38">
                  <c:v>25.stu</c:v>
                </c:pt>
                <c:pt idx="39">
                  <c:v>2.pro</c:v>
                </c:pt>
                <c:pt idx="40">
                  <c:v>9.pro</c:v>
                </c:pt>
                <c:pt idx="41">
                  <c:v>16.pro</c:v>
                </c:pt>
                <c:pt idx="42">
                  <c:v>23.pro</c:v>
                </c:pt>
                <c:pt idx="43">
                  <c:v>30.pro</c:v>
                </c:pt>
                <c:pt idx="44">
                  <c:v>6.sij</c:v>
                </c:pt>
                <c:pt idx="45">
                  <c:v>13.sij</c:v>
                </c:pt>
                <c:pt idx="46">
                  <c:v>20.sij</c:v>
                </c:pt>
                <c:pt idx="47">
                  <c:v>27.sij</c:v>
                </c:pt>
                <c:pt idx="48">
                  <c:v>3.vlj</c:v>
                </c:pt>
                <c:pt idx="49">
                  <c:v>10.vlj</c:v>
                </c:pt>
                <c:pt idx="50">
                  <c:v>17.vlj</c:v>
                </c:pt>
                <c:pt idx="51">
                  <c:v>24.vlj</c:v>
                </c:pt>
                <c:pt idx="52">
                  <c:v>3.ožu</c:v>
                </c:pt>
              </c:strCache>
            </c:strRef>
          </c:cat>
          <c:val>
            <c:numRef>
              <c:f>Sheet1!$P$3:$P$55</c:f>
              <c:numCache>
                <c:formatCode>General</c:formatCode>
                <c:ptCount val="53"/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7</c:v>
                </c:pt>
                <c:pt idx="16">
                  <c:v>7</c:v>
                </c:pt>
                <c:pt idx="17">
                  <c:v>7</c:v>
                </c:pt>
                <c:pt idx="18">
                  <c:v>8</c:v>
                </c:pt>
                <c:pt idx="19">
                  <c:v>8</c:v>
                </c:pt>
                <c:pt idx="20">
                  <c:v>8</c:v>
                </c:pt>
                <c:pt idx="21">
                  <c:v>8</c:v>
                </c:pt>
                <c:pt idx="22">
                  <c:v>8</c:v>
                </c:pt>
                <c:pt idx="23">
                  <c:v>8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7</c:v>
                </c:pt>
                <c:pt idx="35">
                  <c:v>7</c:v>
                </c:pt>
                <c:pt idx="36">
                  <c:v>7</c:v>
                </c:pt>
                <c:pt idx="37">
                  <c:v>7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7</c:v>
                </c:pt>
                <c:pt idx="43">
                  <c:v>7</c:v>
                </c:pt>
                <c:pt idx="44">
                  <c:v>7</c:v>
                </c:pt>
                <c:pt idx="45">
                  <c:v>6</c:v>
                </c:pt>
                <c:pt idx="46">
                  <c:v>6</c:v>
                </c:pt>
                <c:pt idx="47">
                  <c:v>7</c:v>
                </c:pt>
                <c:pt idx="48">
                  <c:v>7</c:v>
                </c:pt>
                <c:pt idx="49">
                  <c:v>7</c:v>
                </c:pt>
                <c:pt idx="50">
                  <c:v>7</c:v>
                </c:pt>
                <c:pt idx="51">
                  <c:v>7</c:v>
                </c:pt>
                <c:pt idx="52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0613296"/>
        <c:axId val="580613856"/>
      </c:lineChart>
      <c:catAx>
        <c:axId val="580613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0613856"/>
        <c:crosses val="autoZero"/>
        <c:auto val="1"/>
        <c:lblAlgn val="ctr"/>
        <c:lblOffset val="100"/>
        <c:noMultiLvlLbl val="0"/>
      </c:catAx>
      <c:valAx>
        <c:axId val="580613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06132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r-HR" dirty="0" smtClean="0">
                <a:solidFill>
                  <a:schemeClr val="tx1"/>
                </a:solidFill>
              </a:rPr>
              <a:t>Naoblaka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561414925873971"/>
          <c:y val="2.03160270880361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86326515619019"/>
          <c:y val="7.520275268769977E-2"/>
          <c:w val="0.88139396668296699"/>
          <c:h val="0.852819185365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[Atmosfera.xlsx]Sheet1!$F$2</c:f>
              <c:strCache>
                <c:ptCount val="1"/>
                <c:pt idx="0">
                  <c:v>Oblačnost</c:v>
                </c:pt>
              </c:strCache>
            </c:strRef>
          </c:tx>
          <c:invertIfNegative val="0"/>
          <c:cat>
            <c:strRef>
              <c:f>[Atmosfera.xlsx]Sheet1!$B$3:$B$368</c:f>
              <c:strCache>
                <c:ptCount val="366"/>
                <c:pt idx="0">
                  <c:v>1.3.2012.</c:v>
                </c:pt>
                <c:pt idx="1">
                  <c:v>2.3.2012.</c:v>
                </c:pt>
                <c:pt idx="2">
                  <c:v>3.3.2012.</c:v>
                </c:pt>
                <c:pt idx="3">
                  <c:v>4.3.2012.</c:v>
                </c:pt>
                <c:pt idx="4">
                  <c:v>5.3.2012.</c:v>
                </c:pt>
                <c:pt idx="5">
                  <c:v>6.3.2012.</c:v>
                </c:pt>
                <c:pt idx="6">
                  <c:v>7.3.2012.</c:v>
                </c:pt>
                <c:pt idx="7">
                  <c:v>8.3.2012.</c:v>
                </c:pt>
                <c:pt idx="8">
                  <c:v>9.3.2012.</c:v>
                </c:pt>
                <c:pt idx="9">
                  <c:v>10.3.2012.</c:v>
                </c:pt>
                <c:pt idx="10">
                  <c:v>11.3.2012.</c:v>
                </c:pt>
                <c:pt idx="11">
                  <c:v>12.3.2012.</c:v>
                </c:pt>
                <c:pt idx="12">
                  <c:v>13.3.2012.</c:v>
                </c:pt>
                <c:pt idx="13">
                  <c:v>14.3.2012.</c:v>
                </c:pt>
                <c:pt idx="14">
                  <c:v>15.3.2012.</c:v>
                </c:pt>
                <c:pt idx="15">
                  <c:v>16.3.2012.</c:v>
                </c:pt>
                <c:pt idx="16">
                  <c:v>17.3.2012.</c:v>
                </c:pt>
                <c:pt idx="17">
                  <c:v>18.3.2012.</c:v>
                </c:pt>
                <c:pt idx="18">
                  <c:v>19.3.2012.</c:v>
                </c:pt>
                <c:pt idx="19">
                  <c:v>20.3.2012.</c:v>
                </c:pt>
                <c:pt idx="20">
                  <c:v>21.3.2012.</c:v>
                </c:pt>
                <c:pt idx="21">
                  <c:v>22.3.2012.</c:v>
                </c:pt>
                <c:pt idx="22">
                  <c:v>23.3.2012.</c:v>
                </c:pt>
                <c:pt idx="23">
                  <c:v>24.3.2012.</c:v>
                </c:pt>
                <c:pt idx="24">
                  <c:v>25.3.2012.</c:v>
                </c:pt>
                <c:pt idx="25">
                  <c:v>26.3.2012.</c:v>
                </c:pt>
                <c:pt idx="26">
                  <c:v>27.3.2012.</c:v>
                </c:pt>
                <c:pt idx="27">
                  <c:v>28.3.2012.</c:v>
                </c:pt>
                <c:pt idx="28">
                  <c:v>29.3.2012.</c:v>
                </c:pt>
                <c:pt idx="29">
                  <c:v>30.3.2012.</c:v>
                </c:pt>
                <c:pt idx="30">
                  <c:v>31.3.2012.</c:v>
                </c:pt>
                <c:pt idx="31">
                  <c:v>1.4.2012.</c:v>
                </c:pt>
                <c:pt idx="32">
                  <c:v>2.4.2012.</c:v>
                </c:pt>
                <c:pt idx="33">
                  <c:v>3.4.2012.</c:v>
                </c:pt>
                <c:pt idx="34">
                  <c:v>4.4.2012.</c:v>
                </c:pt>
                <c:pt idx="35">
                  <c:v>5.4.2012.</c:v>
                </c:pt>
                <c:pt idx="36">
                  <c:v>6.4.2012.</c:v>
                </c:pt>
                <c:pt idx="37">
                  <c:v>7.4.2012.</c:v>
                </c:pt>
                <c:pt idx="38">
                  <c:v>8.4.2012.</c:v>
                </c:pt>
                <c:pt idx="39">
                  <c:v>9.4.2012.</c:v>
                </c:pt>
                <c:pt idx="40">
                  <c:v>10.4.2012.</c:v>
                </c:pt>
                <c:pt idx="41">
                  <c:v>11.4.2012.</c:v>
                </c:pt>
                <c:pt idx="42">
                  <c:v>12.4.2012.</c:v>
                </c:pt>
                <c:pt idx="43">
                  <c:v>13.4.2012.</c:v>
                </c:pt>
                <c:pt idx="44">
                  <c:v>14.4.2012.</c:v>
                </c:pt>
                <c:pt idx="45">
                  <c:v>15.4.2012.</c:v>
                </c:pt>
                <c:pt idx="46">
                  <c:v>16.4.2012.</c:v>
                </c:pt>
                <c:pt idx="47">
                  <c:v>17.4.2012.</c:v>
                </c:pt>
                <c:pt idx="48">
                  <c:v>18.4.2012.</c:v>
                </c:pt>
                <c:pt idx="49">
                  <c:v>19.4.2012.</c:v>
                </c:pt>
                <c:pt idx="50">
                  <c:v>20.4.2012.</c:v>
                </c:pt>
                <c:pt idx="51">
                  <c:v>21.4.2012.</c:v>
                </c:pt>
                <c:pt idx="52">
                  <c:v>22.4.2012.</c:v>
                </c:pt>
                <c:pt idx="53">
                  <c:v>23.4.2012.</c:v>
                </c:pt>
                <c:pt idx="54">
                  <c:v>24.4.2012.</c:v>
                </c:pt>
                <c:pt idx="55">
                  <c:v>25.4.2012.</c:v>
                </c:pt>
                <c:pt idx="56">
                  <c:v>26.4.2012.</c:v>
                </c:pt>
                <c:pt idx="57">
                  <c:v>27.4.2012.</c:v>
                </c:pt>
                <c:pt idx="58">
                  <c:v>28.4.2012.</c:v>
                </c:pt>
                <c:pt idx="59">
                  <c:v>29.4.2012.</c:v>
                </c:pt>
                <c:pt idx="60">
                  <c:v>30.4.2012.</c:v>
                </c:pt>
                <c:pt idx="61">
                  <c:v>1.5.2012.</c:v>
                </c:pt>
                <c:pt idx="62">
                  <c:v>2.5.2012.</c:v>
                </c:pt>
                <c:pt idx="63">
                  <c:v>3.5.2012.</c:v>
                </c:pt>
                <c:pt idx="64">
                  <c:v>4.5.2012.</c:v>
                </c:pt>
                <c:pt idx="65">
                  <c:v>5.5.2012.</c:v>
                </c:pt>
                <c:pt idx="66">
                  <c:v>6.5.2012.</c:v>
                </c:pt>
                <c:pt idx="67">
                  <c:v>7.5.2012.</c:v>
                </c:pt>
                <c:pt idx="68">
                  <c:v>8.5.2012.</c:v>
                </c:pt>
                <c:pt idx="69">
                  <c:v>9.5.2012.</c:v>
                </c:pt>
                <c:pt idx="70">
                  <c:v>10.5.2012.</c:v>
                </c:pt>
                <c:pt idx="71">
                  <c:v>11.5.2012.</c:v>
                </c:pt>
                <c:pt idx="72">
                  <c:v>12.5.2012.</c:v>
                </c:pt>
                <c:pt idx="73">
                  <c:v>13.5.2012.</c:v>
                </c:pt>
                <c:pt idx="74">
                  <c:v>14.5.2012.</c:v>
                </c:pt>
                <c:pt idx="75">
                  <c:v>15.5.2012.</c:v>
                </c:pt>
                <c:pt idx="76">
                  <c:v>16.5.2012.</c:v>
                </c:pt>
                <c:pt idx="77">
                  <c:v>17.5.2012.</c:v>
                </c:pt>
                <c:pt idx="78">
                  <c:v>18.5.2012.</c:v>
                </c:pt>
                <c:pt idx="79">
                  <c:v>19.5.2012.</c:v>
                </c:pt>
                <c:pt idx="80">
                  <c:v>20.5.2012.</c:v>
                </c:pt>
                <c:pt idx="81">
                  <c:v>21.5.2012.</c:v>
                </c:pt>
                <c:pt idx="82">
                  <c:v>22.5.2012.</c:v>
                </c:pt>
                <c:pt idx="83">
                  <c:v>23.5.2012.</c:v>
                </c:pt>
                <c:pt idx="84">
                  <c:v>24.5.2012.</c:v>
                </c:pt>
                <c:pt idx="85">
                  <c:v>25.5.2012.</c:v>
                </c:pt>
                <c:pt idx="86">
                  <c:v>26.5.2012.</c:v>
                </c:pt>
                <c:pt idx="87">
                  <c:v>27.5.2012.</c:v>
                </c:pt>
                <c:pt idx="88">
                  <c:v>28.5.2012.</c:v>
                </c:pt>
                <c:pt idx="89">
                  <c:v>29.5.2012.</c:v>
                </c:pt>
                <c:pt idx="90">
                  <c:v>30.5.2012.</c:v>
                </c:pt>
                <c:pt idx="91">
                  <c:v>31.5.2012.</c:v>
                </c:pt>
                <c:pt idx="92">
                  <c:v>1.6.2012.</c:v>
                </c:pt>
                <c:pt idx="93">
                  <c:v>2.6.2012.</c:v>
                </c:pt>
                <c:pt idx="94">
                  <c:v>3.6.2012.</c:v>
                </c:pt>
                <c:pt idx="95">
                  <c:v>4.6.2012.</c:v>
                </c:pt>
                <c:pt idx="96">
                  <c:v>5.6.2012.</c:v>
                </c:pt>
                <c:pt idx="97">
                  <c:v>6.6.2012.</c:v>
                </c:pt>
                <c:pt idx="98">
                  <c:v>7.6.2012.</c:v>
                </c:pt>
                <c:pt idx="99">
                  <c:v>8.6.2012.</c:v>
                </c:pt>
                <c:pt idx="100">
                  <c:v>9.6.2012.</c:v>
                </c:pt>
                <c:pt idx="101">
                  <c:v>10.6.2012.</c:v>
                </c:pt>
                <c:pt idx="102">
                  <c:v>11.6.2012.</c:v>
                </c:pt>
                <c:pt idx="103">
                  <c:v>12.6.2012.</c:v>
                </c:pt>
                <c:pt idx="104">
                  <c:v>13.6.2012.</c:v>
                </c:pt>
                <c:pt idx="105">
                  <c:v>14.6.2012.</c:v>
                </c:pt>
                <c:pt idx="106">
                  <c:v>15.6.2012.</c:v>
                </c:pt>
                <c:pt idx="107">
                  <c:v>16.6.2012.</c:v>
                </c:pt>
                <c:pt idx="108">
                  <c:v>17.6.2012.</c:v>
                </c:pt>
                <c:pt idx="109">
                  <c:v>18.6.2012.</c:v>
                </c:pt>
                <c:pt idx="110">
                  <c:v>19.6.2012.</c:v>
                </c:pt>
                <c:pt idx="111">
                  <c:v>20.6.2012.</c:v>
                </c:pt>
                <c:pt idx="112">
                  <c:v>21.6.2012.</c:v>
                </c:pt>
                <c:pt idx="113">
                  <c:v>22.6.2012.</c:v>
                </c:pt>
                <c:pt idx="114">
                  <c:v>23.6.2012.</c:v>
                </c:pt>
                <c:pt idx="115">
                  <c:v>24.6.2012.</c:v>
                </c:pt>
                <c:pt idx="116">
                  <c:v>25.6.2012.</c:v>
                </c:pt>
                <c:pt idx="117">
                  <c:v>26.6.2012.</c:v>
                </c:pt>
                <c:pt idx="118">
                  <c:v>27.6.2012.</c:v>
                </c:pt>
                <c:pt idx="119">
                  <c:v>28.6.2012.</c:v>
                </c:pt>
                <c:pt idx="120">
                  <c:v>29.6.2012.</c:v>
                </c:pt>
                <c:pt idx="121">
                  <c:v>30.6.2012.</c:v>
                </c:pt>
                <c:pt idx="122">
                  <c:v>1.7.2012.</c:v>
                </c:pt>
                <c:pt idx="123">
                  <c:v>2.7.2012.</c:v>
                </c:pt>
                <c:pt idx="124">
                  <c:v>3.7.2012.</c:v>
                </c:pt>
                <c:pt idx="125">
                  <c:v>4.7.2012.</c:v>
                </c:pt>
                <c:pt idx="126">
                  <c:v>5.7.2012.</c:v>
                </c:pt>
                <c:pt idx="127">
                  <c:v>6.7.2012.</c:v>
                </c:pt>
                <c:pt idx="128">
                  <c:v>7.7.2012.</c:v>
                </c:pt>
                <c:pt idx="129">
                  <c:v>8.7.2012.</c:v>
                </c:pt>
                <c:pt idx="130">
                  <c:v>9.7.2012.</c:v>
                </c:pt>
                <c:pt idx="131">
                  <c:v>10.7.2012.</c:v>
                </c:pt>
                <c:pt idx="132">
                  <c:v>11.7.2012.</c:v>
                </c:pt>
                <c:pt idx="133">
                  <c:v>12.7.2012.</c:v>
                </c:pt>
                <c:pt idx="134">
                  <c:v>13.7.2012.</c:v>
                </c:pt>
                <c:pt idx="135">
                  <c:v>14.7.2012.</c:v>
                </c:pt>
                <c:pt idx="136">
                  <c:v>15.7.2012.</c:v>
                </c:pt>
                <c:pt idx="137">
                  <c:v>16.7.2012.</c:v>
                </c:pt>
                <c:pt idx="138">
                  <c:v>17.7.2012.</c:v>
                </c:pt>
                <c:pt idx="139">
                  <c:v>18.7.2012.</c:v>
                </c:pt>
                <c:pt idx="140">
                  <c:v>19.7.2012.</c:v>
                </c:pt>
                <c:pt idx="141">
                  <c:v>20.7.2012.</c:v>
                </c:pt>
                <c:pt idx="142">
                  <c:v>21.7.2012.</c:v>
                </c:pt>
                <c:pt idx="143">
                  <c:v>22.7.2012.</c:v>
                </c:pt>
                <c:pt idx="144">
                  <c:v>23.7.2012.</c:v>
                </c:pt>
                <c:pt idx="145">
                  <c:v>24.7.2012.</c:v>
                </c:pt>
                <c:pt idx="146">
                  <c:v>25.7.2012.</c:v>
                </c:pt>
                <c:pt idx="147">
                  <c:v>26.7.2012.</c:v>
                </c:pt>
                <c:pt idx="148">
                  <c:v>27.7.2012.</c:v>
                </c:pt>
                <c:pt idx="149">
                  <c:v>28.7.2012.</c:v>
                </c:pt>
                <c:pt idx="150">
                  <c:v>29.7.2012.</c:v>
                </c:pt>
                <c:pt idx="151">
                  <c:v>30.7.2012.</c:v>
                </c:pt>
                <c:pt idx="152">
                  <c:v>31.7.2012.</c:v>
                </c:pt>
                <c:pt idx="153">
                  <c:v>1.8.2012.</c:v>
                </c:pt>
                <c:pt idx="154">
                  <c:v>2.8.2012.</c:v>
                </c:pt>
                <c:pt idx="155">
                  <c:v>3.8.2012.</c:v>
                </c:pt>
                <c:pt idx="156">
                  <c:v>4.8.2012.</c:v>
                </c:pt>
                <c:pt idx="157">
                  <c:v>5.8.2012.</c:v>
                </c:pt>
                <c:pt idx="158">
                  <c:v>6.8.2012.</c:v>
                </c:pt>
                <c:pt idx="159">
                  <c:v>7.8.2012.</c:v>
                </c:pt>
                <c:pt idx="160">
                  <c:v>8.8.2012.</c:v>
                </c:pt>
                <c:pt idx="161">
                  <c:v>9.8.2012.</c:v>
                </c:pt>
                <c:pt idx="162">
                  <c:v>10.8.2012.</c:v>
                </c:pt>
                <c:pt idx="163">
                  <c:v>11.8.2012.</c:v>
                </c:pt>
                <c:pt idx="164">
                  <c:v>12.8.2012.</c:v>
                </c:pt>
                <c:pt idx="165">
                  <c:v>13.8.2012.</c:v>
                </c:pt>
                <c:pt idx="166">
                  <c:v>14.8.2012.</c:v>
                </c:pt>
                <c:pt idx="167">
                  <c:v>15.8.2012.</c:v>
                </c:pt>
                <c:pt idx="168">
                  <c:v>16.8.2012.</c:v>
                </c:pt>
                <c:pt idx="169">
                  <c:v>17.8.2012.</c:v>
                </c:pt>
                <c:pt idx="170">
                  <c:v>18.8.2012.</c:v>
                </c:pt>
                <c:pt idx="171">
                  <c:v>19.8.2012.</c:v>
                </c:pt>
                <c:pt idx="172">
                  <c:v>20.8.2012.</c:v>
                </c:pt>
                <c:pt idx="173">
                  <c:v>21.8.2012.</c:v>
                </c:pt>
                <c:pt idx="174">
                  <c:v>22.8.2012.</c:v>
                </c:pt>
                <c:pt idx="175">
                  <c:v>23.8.2012.</c:v>
                </c:pt>
                <c:pt idx="176">
                  <c:v>24.8.2012.</c:v>
                </c:pt>
                <c:pt idx="177">
                  <c:v>25.8.2012.</c:v>
                </c:pt>
                <c:pt idx="178">
                  <c:v>26.8.2012.</c:v>
                </c:pt>
                <c:pt idx="179">
                  <c:v>27.8.2012.</c:v>
                </c:pt>
                <c:pt idx="180">
                  <c:v>28.8.2012.</c:v>
                </c:pt>
                <c:pt idx="181">
                  <c:v>29.8.2012.</c:v>
                </c:pt>
                <c:pt idx="182">
                  <c:v>30.8.2012.</c:v>
                </c:pt>
                <c:pt idx="183">
                  <c:v>31.8.2012.</c:v>
                </c:pt>
                <c:pt idx="184">
                  <c:v>1.9.2012.</c:v>
                </c:pt>
                <c:pt idx="185">
                  <c:v>2.9.2012.</c:v>
                </c:pt>
                <c:pt idx="186">
                  <c:v>3.9.2012.</c:v>
                </c:pt>
                <c:pt idx="187">
                  <c:v>4.9.2012.</c:v>
                </c:pt>
                <c:pt idx="188">
                  <c:v>5.9.2012.</c:v>
                </c:pt>
                <c:pt idx="189">
                  <c:v>6.9.2012.</c:v>
                </c:pt>
                <c:pt idx="190">
                  <c:v>7.9.2012.</c:v>
                </c:pt>
                <c:pt idx="191">
                  <c:v>8.9.2012.</c:v>
                </c:pt>
                <c:pt idx="192">
                  <c:v>9.9.2012.</c:v>
                </c:pt>
                <c:pt idx="193">
                  <c:v>10.9.2012.</c:v>
                </c:pt>
                <c:pt idx="194">
                  <c:v>11.9.2012.</c:v>
                </c:pt>
                <c:pt idx="195">
                  <c:v>12.9.2012.</c:v>
                </c:pt>
                <c:pt idx="196">
                  <c:v>13.9.2012.</c:v>
                </c:pt>
                <c:pt idx="197">
                  <c:v>14.9.2012.</c:v>
                </c:pt>
                <c:pt idx="198">
                  <c:v>15.9.2012.</c:v>
                </c:pt>
                <c:pt idx="199">
                  <c:v>16.9.2012.</c:v>
                </c:pt>
                <c:pt idx="200">
                  <c:v>17.9.2012.</c:v>
                </c:pt>
                <c:pt idx="201">
                  <c:v>18.9.2012.</c:v>
                </c:pt>
                <c:pt idx="202">
                  <c:v>19.9.2012.</c:v>
                </c:pt>
                <c:pt idx="203">
                  <c:v>20.9.2012.</c:v>
                </c:pt>
                <c:pt idx="204">
                  <c:v>21.9.2012.</c:v>
                </c:pt>
                <c:pt idx="205">
                  <c:v>22.9.2012.</c:v>
                </c:pt>
                <c:pt idx="206">
                  <c:v>23.9.2012.</c:v>
                </c:pt>
                <c:pt idx="207">
                  <c:v>24.9.2012.</c:v>
                </c:pt>
                <c:pt idx="208">
                  <c:v>25.9.2012.</c:v>
                </c:pt>
                <c:pt idx="209">
                  <c:v>26.9.2012.</c:v>
                </c:pt>
                <c:pt idx="210">
                  <c:v>27.9.2012.</c:v>
                </c:pt>
                <c:pt idx="211">
                  <c:v>28.9.2012.</c:v>
                </c:pt>
                <c:pt idx="212">
                  <c:v>29.9.2012.</c:v>
                </c:pt>
                <c:pt idx="213">
                  <c:v>30.9.2012.</c:v>
                </c:pt>
                <c:pt idx="214">
                  <c:v>1.10.2012.</c:v>
                </c:pt>
                <c:pt idx="215">
                  <c:v>2.10.2012.</c:v>
                </c:pt>
                <c:pt idx="216">
                  <c:v>3.10.2012.</c:v>
                </c:pt>
                <c:pt idx="217">
                  <c:v>4.10.2012.</c:v>
                </c:pt>
                <c:pt idx="218">
                  <c:v>5.10.2012.</c:v>
                </c:pt>
                <c:pt idx="219">
                  <c:v>6.10.2012.</c:v>
                </c:pt>
                <c:pt idx="220">
                  <c:v>7.10.2012.</c:v>
                </c:pt>
                <c:pt idx="221">
                  <c:v>8.10.2012.</c:v>
                </c:pt>
                <c:pt idx="222">
                  <c:v>9.10.2012.</c:v>
                </c:pt>
                <c:pt idx="223">
                  <c:v>10.10.2012.</c:v>
                </c:pt>
                <c:pt idx="224">
                  <c:v>11.10.2012.</c:v>
                </c:pt>
                <c:pt idx="225">
                  <c:v>12.10.2012.</c:v>
                </c:pt>
                <c:pt idx="226">
                  <c:v>13.10.2012.</c:v>
                </c:pt>
                <c:pt idx="227">
                  <c:v>14.10.2012.</c:v>
                </c:pt>
                <c:pt idx="228">
                  <c:v>15.10.2012.</c:v>
                </c:pt>
                <c:pt idx="229">
                  <c:v>16.10.2012.</c:v>
                </c:pt>
                <c:pt idx="230">
                  <c:v>17.10.2012.</c:v>
                </c:pt>
                <c:pt idx="231">
                  <c:v>18.10.2012.</c:v>
                </c:pt>
                <c:pt idx="232">
                  <c:v>19.10.2012.</c:v>
                </c:pt>
                <c:pt idx="233">
                  <c:v>20.10.2012.</c:v>
                </c:pt>
                <c:pt idx="234">
                  <c:v>21.10.2012.</c:v>
                </c:pt>
                <c:pt idx="235">
                  <c:v>22.10.2012.</c:v>
                </c:pt>
                <c:pt idx="236">
                  <c:v>23.10.2012.</c:v>
                </c:pt>
                <c:pt idx="237">
                  <c:v>24.10.2012.</c:v>
                </c:pt>
                <c:pt idx="238">
                  <c:v>25.10.2012.</c:v>
                </c:pt>
                <c:pt idx="239">
                  <c:v>26.10.2012.</c:v>
                </c:pt>
                <c:pt idx="240">
                  <c:v>27.10.2012.</c:v>
                </c:pt>
                <c:pt idx="241">
                  <c:v>28.10.2012.</c:v>
                </c:pt>
                <c:pt idx="242">
                  <c:v>29.10.2012.</c:v>
                </c:pt>
                <c:pt idx="243">
                  <c:v>30.10.2012.</c:v>
                </c:pt>
                <c:pt idx="244">
                  <c:v>31.10.2012.</c:v>
                </c:pt>
                <c:pt idx="245">
                  <c:v>1.11.2012.</c:v>
                </c:pt>
                <c:pt idx="246">
                  <c:v>2.11.2012.</c:v>
                </c:pt>
                <c:pt idx="247">
                  <c:v>3.11.2012.</c:v>
                </c:pt>
                <c:pt idx="248">
                  <c:v>4.11.2012.</c:v>
                </c:pt>
                <c:pt idx="249">
                  <c:v>5.11.2012.</c:v>
                </c:pt>
                <c:pt idx="250">
                  <c:v>6.11.2012.</c:v>
                </c:pt>
                <c:pt idx="251">
                  <c:v>7.11.2012.</c:v>
                </c:pt>
                <c:pt idx="252">
                  <c:v>8.11.2012.</c:v>
                </c:pt>
                <c:pt idx="253">
                  <c:v>9.11.2012.</c:v>
                </c:pt>
                <c:pt idx="254">
                  <c:v>10.11.2012.</c:v>
                </c:pt>
                <c:pt idx="255">
                  <c:v>11.11.2012.</c:v>
                </c:pt>
                <c:pt idx="256">
                  <c:v>12.11.2012.</c:v>
                </c:pt>
                <c:pt idx="257">
                  <c:v>13.11.2012.</c:v>
                </c:pt>
                <c:pt idx="258">
                  <c:v>14.11.2012.</c:v>
                </c:pt>
                <c:pt idx="259">
                  <c:v>15.11.2012.</c:v>
                </c:pt>
                <c:pt idx="260">
                  <c:v>16.11.2012.</c:v>
                </c:pt>
                <c:pt idx="261">
                  <c:v>17.11.2012.</c:v>
                </c:pt>
                <c:pt idx="262">
                  <c:v>18.11.2012.</c:v>
                </c:pt>
                <c:pt idx="263">
                  <c:v>19.11.2012.</c:v>
                </c:pt>
                <c:pt idx="264">
                  <c:v>20.11.2012.</c:v>
                </c:pt>
                <c:pt idx="265">
                  <c:v>21.11.2012.</c:v>
                </c:pt>
                <c:pt idx="266">
                  <c:v>22.11.2012.</c:v>
                </c:pt>
                <c:pt idx="267">
                  <c:v>23.11.2012.</c:v>
                </c:pt>
                <c:pt idx="268">
                  <c:v>24.11.2012.</c:v>
                </c:pt>
                <c:pt idx="269">
                  <c:v>25.11.2012.</c:v>
                </c:pt>
                <c:pt idx="270">
                  <c:v>26.11.2012.</c:v>
                </c:pt>
                <c:pt idx="271">
                  <c:v>27.11.2012.</c:v>
                </c:pt>
                <c:pt idx="272">
                  <c:v>28.11.2012.</c:v>
                </c:pt>
                <c:pt idx="273">
                  <c:v>29.11.2012.</c:v>
                </c:pt>
                <c:pt idx="274">
                  <c:v>30.11.2012.</c:v>
                </c:pt>
                <c:pt idx="275">
                  <c:v>1.12.2012.</c:v>
                </c:pt>
                <c:pt idx="276">
                  <c:v>2.12.2012.</c:v>
                </c:pt>
                <c:pt idx="277">
                  <c:v>3.12.2012.</c:v>
                </c:pt>
                <c:pt idx="278">
                  <c:v>4.12.2012.</c:v>
                </c:pt>
                <c:pt idx="279">
                  <c:v>5.12.2012.</c:v>
                </c:pt>
                <c:pt idx="280">
                  <c:v>6.12.2012.</c:v>
                </c:pt>
                <c:pt idx="281">
                  <c:v>7.12.2012.</c:v>
                </c:pt>
                <c:pt idx="282">
                  <c:v>8.12.2012.</c:v>
                </c:pt>
                <c:pt idx="283">
                  <c:v>9.12.2012.</c:v>
                </c:pt>
                <c:pt idx="284">
                  <c:v>10.12.2012.</c:v>
                </c:pt>
                <c:pt idx="285">
                  <c:v>11.12.2012.</c:v>
                </c:pt>
                <c:pt idx="286">
                  <c:v>12.12.2012.</c:v>
                </c:pt>
                <c:pt idx="287">
                  <c:v>13.12.2012.</c:v>
                </c:pt>
                <c:pt idx="288">
                  <c:v>14.12.2012.</c:v>
                </c:pt>
                <c:pt idx="289">
                  <c:v>15.12.2012.</c:v>
                </c:pt>
                <c:pt idx="290">
                  <c:v>16.12.2012.</c:v>
                </c:pt>
                <c:pt idx="291">
                  <c:v>17.12.2012.</c:v>
                </c:pt>
                <c:pt idx="292">
                  <c:v>18.12.2012.</c:v>
                </c:pt>
                <c:pt idx="293">
                  <c:v>19.12.2012.</c:v>
                </c:pt>
                <c:pt idx="294">
                  <c:v>20.12.2012.</c:v>
                </c:pt>
                <c:pt idx="295">
                  <c:v>21.12.2012.</c:v>
                </c:pt>
                <c:pt idx="296">
                  <c:v>22.12.2012.</c:v>
                </c:pt>
                <c:pt idx="297">
                  <c:v>23.12.2012.</c:v>
                </c:pt>
                <c:pt idx="298">
                  <c:v>24.12.2012.</c:v>
                </c:pt>
                <c:pt idx="299">
                  <c:v>25.12.2012.</c:v>
                </c:pt>
                <c:pt idx="300">
                  <c:v>26.12.2012.</c:v>
                </c:pt>
                <c:pt idx="301">
                  <c:v>27.12.2012.</c:v>
                </c:pt>
                <c:pt idx="302">
                  <c:v>28.12.2012.</c:v>
                </c:pt>
                <c:pt idx="303">
                  <c:v>29.12.2012.</c:v>
                </c:pt>
                <c:pt idx="304">
                  <c:v>30.12.2012.</c:v>
                </c:pt>
                <c:pt idx="305">
                  <c:v>31.12.2012.</c:v>
                </c:pt>
                <c:pt idx="306">
                  <c:v>1.1.2013.</c:v>
                </c:pt>
                <c:pt idx="307">
                  <c:v>2.1.2013.</c:v>
                </c:pt>
                <c:pt idx="308">
                  <c:v>3.1.2013.</c:v>
                </c:pt>
                <c:pt idx="309">
                  <c:v>4.1.2013.</c:v>
                </c:pt>
                <c:pt idx="310">
                  <c:v>5.1.2013.</c:v>
                </c:pt>
                <c:pt idx="311">
                  <c:v>6.1.2013.</c:v>
                </c:pt>
                <c:pt idx="312">
                  <c:v>7.1.2013.</c:v>
                </c:pt>
                <c:pt idx="313">
                  <c:v>8.1.2013.</c:v>
                </c:pt>
                <c:pt idx="314">
                  <c:v>9.1.2013.</c:v>
                </c:pt>
                <c:pt idx="315">
                  <c:v>10.1.2013.</c:v>
                </c:pt>
                <c:pt idx="316">
                  <c:v>11.1.2013.</c:v>
                </c:pt>
                <c:pt idx="317">
                  <c:v>12.1.2013.</c:v>
                </c:pt>
                <c:pt idx="318">
                  <c:v>13.1.2013.</c:v>
                </c:pt>
                <c:pt idx="319">
                  <c:v>14.1.2013.</c:v>
                </c:pt>
                <c:pt idx="320">
                  <c:v>15.1.2013.</c:v>
                </c:pt>
                <c:pt idx="321">
                  <c:v>16.1.2013.</c:v>
                </c:pt>
                <c:pt idx="322">
                  <c:v>17.1.2013.</c:v>
                </c:pt>
                <c:pt idx="323">
                  <c:v>18.1.2013.</c:v>
                </c:pt>
                <c:pt idx="324">
                  <c:v>19.1.2013.</c:v>
                </c:pt>
                <c:pt idx="325">
                  <c:v>20.1.2013.</c:v>
                </c:pt>
                <c:pt idx="326">
                  <c:v>21.1.2013.</c:v>
                </c:pt>
                <c:pt idx="327">
                  <c:v>22.1.2013.</c:v>
                </c:pt>
                <c:pt idx="328">
                  <c:v>23.1.2013.</c:v>
                </c:pt>
                <c:pt idx="329">
                  <c:v>24.1.2013.</c:v>
                </c:pt>
                <c:pt idx="330">
                  <c:v>25.1.2013.</c:v>
                </c:pt>
                <c:pt idx="331">
                  <c:v>26.1.2013.</c:v>
                </c:pt>
                <c:pt idx="332">
                  <c:v>27.1.2013.</c:v>
                </c:pt>
                <c:pt idx="333">
                  <c:v>28.1.2013.</c:v>
                </c:pt>
                <c:pt idx="334">
                  <c:v>29.1.2013.</c:v>
                </c:pt>
                <c:pt idx="335">
                  <c:v>30.1.2013.</c:v>
                </c:pt>
                <c:pt idx="336">
                  <c:v>31.1.2013.</c:v>
                </c:pt>
                <c:pt idx="337">
                  <c:v>1.2.2013.</c:v>
                </c:pt>
                <c:pt idx="338">
                  <c:v>2.2.2013.</c:v>
                </c:pt>
                <c:pt idx="339">
                  <c:v>3.2.2013.</c:v>
                </c:pt>
                <c:pt idx="340">
                  <c:v>4.2.2013.</c:v>
                </c:pt>
                <c:pt idx="341">
                  <c:v>5.2.2013.</c:v>
                </c:pt>
                <c:pt idx="342">
                  <c:v>6.2.2013.</c:v>
                </c:pt>
                <c:pt idx="343">
                  <c:v>7.2.2013.</c:v>
                </c:pt>
                <c:pt idx="344">
                  <c:v>8.2.2013.</c:v>
                </c:pt>
                <c:pt idx="345">
                  <c:v>9.2.2013.</c:v>
                </c:pt>
                <c:pt idx="346">
                  <c:v>10.2.2013.</c:v>
                </c:pt>
                <c:pt idx="347">
                  <c:v>11.2.2013.</c:v>
                </c:pt>
                <c:pt idx="348">
                  <c:v>12.2.2013.</c:v>
                </c:pt>
                <c:pt idx="349">
                  <c:v>13.2.2013.</c:v>
                </c:pt>
                <c:pt idx="350">
                  <c:v>14.2.2013.</c:v>
                </c:pt>
                <c:pt idx="351">
                  <c:v>15.2.2013.</c:v>
                </c:pt>
                <c:pt idx="352">
                  <c:v>16.2.2013.</c:v>
                </c:pt>
                <c:pt idx="353">
                  <c:v>17.2.2013.</c:v>
                </c:pt>
                <c:pt idx="354">
                  <c:v>18.2.2013.</c:v>
                </c:pt>
                <c:pt idx="355">
                  <c:v>19.2.2013.</c:v>
                </c:pt>
                <c:pt idx="356">
                  <c:v>20.2.2013.</c:v>
                </c:pt>
                <c:pt idx="357">
                  <c:v>21.2.2013.</c:v>
                </c:pt>
                <c:pt idx="358">
                  <c:v>22.2.2013.</c:v>
                </c:pt>
                <c:pt idx="359">
                  <c:v>23.2.2013.</c:v>
                </c:pt>
                <c:pt idx="360">
                  <c:v>24.2.2013.</c:v>
                </c:pt>
                <c:pt idx="361">
                  <c:v>25.2.2013.</c:v>
                </c:pt>
                <c:pt idx="362">
                  <c:v>26.2.2013.</c:v>
                </c:pt>
                <c:pt idx="363">
                  <c:v>27.2.2013.</c:v>
                </c:pt>
                <c:pt idx="364">
                  <c:v>28.2.2013.</c:v>
                </c:pt>
                <c:pt idx="365">
                  <c:v>1.3.2013.</c:v>
                </c:pt>
              </c:strCache>
            </c:strRef>
          </c:cat>
          <c:val>
            <c:numRef>
              <c:f>[Atmosfera.xlsx]Sheet1!$F$3:$F$368</c:f>
              <c:numCache>
                <c:formatCode>0%</c:formatCode>
                <c:ptCount val="366"/>
                <c:pt idx="0">
                  <c:v>0.70000000000000062</c:v>
                </c:pt>
                <c:pt idx="1">
                  <c:v>0.60000000000000064</c:v>
                </c:pt>
                <c:pt idx="2">
                  <c:v>0.35000000000000031</c:v>
                </c:pt>
                <c:pt idx="3">
                  <c:v>0.8</c:v>
                </c:pt>
                <c:pt idx="4">
                  <c:v>0.4</c:v>
                </c:pt>
                <c:pt idx="5">
                  <c:v>0.5</c:v>
                </c:pt>
                <c:pt idx="6">
                  <c:v>0</c:v>
                </c:pt>
                <c:pt idx="7">
                  <c:v>0.2</c:v>
                </c:pt>
                <c:pt idx="8">
                  <c:v>0.95000000000000062</c:v>
                </c:pt>
                <c:pt idx="9">
                  <c:v>0.70000000000000062</c:v>
                </c:pt>
                <c:pt idx="10">
                  <c:v>0.8</c:v>
                </c:pt>
                <c:pt idx="11">
                  <c:v>0.9</c:v>
                </c:pt>
                <c:pt idx="12">
                  <c:v>1</c:v>
                </c:pt>
                <c:pt idx="13">
                  <c:v>0.70000000000000062</c:v>
                </c:pt>
                <c:pt idx="14">
                  <c:v>0.1</c:v>
                </c:pt>
                <c:pt idx="15">
                  <c:v>0.30000000000000032</c:v>
                </c:pt>
                <c:pt idx="16">
                  <c:v>0</c:v>
                </c:pt>
                <c:pt idx="17">
                  <c:v>0.05</c:v>
                </c:pt>
                <c:pt idx="18">
                  <c:v>0.4</c:v>
                </c:pt>
                <c:pt idx="19">
                  <c:v>0.8</c:v>
                </c:pt>
                <c:pt idx="20">
                  <c:v>0.15000000000000024</c:v>
                </c:pt>
                <c:pt idx="21">
                  <c:v>0.05</c:v>
                </c:pt>
                <c:pt idx="22">
                  <c:v>0.2</c:v>
                </c:pt>
                <c:pt idx="23">
                  <c:v>0.25</c:v>
                </c:pt>
                <c:pt idx="24">
                  <c:v>0.9</c:v>
                </c:pt>
                <c:pt idx="25">
                  <c:v>0.1</c:v>
                </c:pt>
                <c:pt idx="26">
                  <c:v>0.30000000000000032</c:v>
                </c:pt>
                <c:pt idx="27">
                  <c:v>0</c:v>
                </c:pt>
                <c:pt idx="28">
                  <c:v>0.5</c:v>
                </c:pt>
                <c:pt idx="29">
                  <c:v>0.4</c:v>
                </c:pt>
                <c:pt idx="30">
                  <c:v>0.65000000000000535</c:v>
                </c:pt>
                <c:pt idx="31">
                  <c:v>0.5</c:v>
                </c:pt>
                <c:pt idx="32">
                  <c:v>0.2</c:v>
                </c:pt>
                <c:pt idx="33">
                  <c:v>0.70000000000000062</c:v>
                </c:pt>
                <c:pt idx="34">
                  <c:v>0.85000000000000064</c:v>
                </c:pt>
                <c:pt idx="35">
                  <c:v>0.9</c:v>
                </c:pt>
                <c:pt idx="36">
                  <c:v>0.95000000000000062</c:v>
                </c:pt>
                <c:pt idx="37">
                  <c:v>0.8</c:v>
                </c:pt>
                <c:pt idx="38">
                  <c:v>1</c:v>
                </c:pt>
                <c:pt idx="39">
                  <c:v>0.45</c:v>
                </c:pt>
                <c:pt idx="40">
                  <c:v>0</c:v>
                </c:pt>
                <c:pt idx="41">
                  <c:v>0.75000000000000477</c:v>
                </c:pt>
                <c:pt idx="42">
                  <c:v>0.8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0.8</c:v>
                </c:pt>
                <c:pt idx="47">
                  <c:v>0.9</c:v>
                </c:pt>
                <c:pt idx="48">
                  <c:v>0.5</c:v>
                </c:pt>
                <c:pt idx="49">
                  <c:v>0.85000000000000064</c:v>
                </c:pt>
                <c:pt idx="50">
                  <c:v>0.60000000000000064</c:v>
                </c:pt>
                <c:pt idx="51">
                  <c:v>0.70000000000000062</c:v>
                </c:pt>
                <c:pt idx="52">
                  <c:v>0.8</c:v>
                </c:pt>
                <c:pt idx="53">
                  <c:v>0.9</c:v>
                </c:pt>
                <c:pt idx="54">
                  <c:v>0.30000000000000032</c:v>
                </c:pt>
                <c:pt idx="55">
                  <c:v>0.70000000000000062</c:v>
                </c:pt>
                <c:pt idx="56">
                  <c:v>0.2</c:v>
                </c:pt>
                <c:pt idx="57">
                  <c:v>0</c:v>
                </c:pt>
                <c:pt idx="58">
                  <c:v>0</c:v>
                </c:pt>
                <c:pt idx="59">
                  <c:v>0.05</c:v>
                </c:pt>
                <c:pt idx="60">
                  <c:v>0</c:v>
                </c:pt>
                <c:pt idx="61">
                  <c:v>0.60000000000000064</c:v>
                </c:pt>
                <c:pt idx="62">
                  <c:v>0.70000000000000062</c:v>
                </c:pt>
                <c:pt idx="63">
                  <c:v>0.85000000000000064</c:v>
                </c:pt>
                <c:pt idx="64">
                  <c:v>0.8</c:v>
                </c:pt>
                <c:pt idx="65">
                  <c:v>0.30000000000000032</c:v>
                </c:pt>
                <c:pt idx="66">
                  <c:v>0.2</c:v>
                </c:pt>
                <c:pt idx="67">
                  <c:v>1</c:v>
                </c:pt>
                <c:pt idx="68">
                  <c:v>0.8</c:v>
                </c:pt>
                <c:pt idx="69">
                  <c:v>0.15000000000000024</c:v>
                </c:pt>
                <c:pt idx="70">
                  <c:v>0.2</c:v>
                </c:pt>
                <c:pt idx="71">
                  <c:v>0</c:v>
                </c:pt>
                <c:pt idx="72">
                  <c:v>0.1</c:v>
                </c:pt>
                <c:pt idx="73">
                  <c:v>1</c:v>
                </c:pt>
                <c:pt idx="74">
                  <c:v>0.95000000000000062</c:v>
                </c:pt>
                <c:pt idx="75">
                  <c:v>0.60000000000000064</c:v>
                </c:pt>
                <c:pt idx="76">
                  <c:v>0.8</c:v>
                </c:pt>
                <c:pt idx="77">
                  <c:v>0.70000000000000062</c:v>
                </c:pt>
                <c:pt idx="78">
                  <c:v>0</c:v>
                </c:pt>
                <c:pt idx="79">
                  <c:v>0.2</c:v>
                </c:pt>
                <c:pt idx="80">
                  <c:v>0.1</c:v>
                </c:pt>
                <c:pt idx="81">
                  <c:v>0.70000000000000062</c:v>
                </c:pt>
                <c:pt idx="82">
                  <c:v>0.8</c:v>
                </c:pt>
                <c:pt idx="83">
                  <c:v>0.8</c:v>
                </c:pt>
                <c:pt idx="84">
                  <c:v>0.95000000000000062</c:v>
                </c:pt>
                <c:pt idx="85">
                  <c:v>0.9</c:v>
                </c:pt>
                <c:pt idx="86">
                  <c:v>0.2</c:v>
                </c:pt>
                <c:pt idx="87">
                  <c:v>0.30000000000000032</c:v>
                </c:pt>
                <c:pt idx="88">
                  <c:v>0.1</c:v>
                </c:pt>
                <c:pt idx="89">
                  <c:v>0.70000000000000062</c:v>
                </c:pt>
                <c:pt idx="90">
                  <c:v>0.45</c:v>
                </c:pt>
                <c:pt idx="91">
                  <c:v>0.9</c:v>
                </c:pt>
                <c:pt idx="92">
                  <c:v>0.70000000000000062</c:v>
                </c:pt>
                <c:pt idx="93">
                  <c:v>0.8</c:v>
                </c:pt>
                <c:pt idx="94">
                  <c:v>0.5</c:v>
                </c:pt>
                <c:pt idx="95">
                  <c:v>0.30000000000000032</c:v>
                </c:pt>
                <c:pt idx="96">
                  <c:v>1</c:v>
                </c:pt>
                <c:pt idx="97">
                  <c:v>0.2</c:v>
                </c:pt>
                <c:pt idx="98">
                  <c:v>0.30000000000000032</c:v>
                </c:pt>
                <c:pt idx="99">
                  <c:v>0</c:v>
                </c:pt>
                <c:pt idx="100">
                  <c:v>0.2</c:v>
                </c:pt>
                <c:pt idx="101">
                  <c:v>0.60000000000000064</c:v>
                </c:pt>
                <c:pt idx="102">
                  <c:v>0.8</c:v>
                </c:pt>
                <c:pt idx="103">
                  <c:v>0.85000000000000064</c:v>
                </c:pt>
                <c:pt idx="104">
                  <c:v>0.9</c:v>
                </c:pt>
                <c:pt idx="105">
                  <c:v>0.8</c:v>
                </c:pt>
                <c:pt idx="106">
                  <c:v>0.1</c:v>
                </c:pt>
                <c:pt idx="107">
                  <c:v>0</c:v>
                </c:pt>
                <c:pt idx="108">
                  <c:v>0</c:v>
                </c:pt>
                <c:pt idx="109">
                  <c:v>0.05</c:v>
                </c:pt>
                <c:pt idx="110">
                  <c:v>0</c:v>
                </c:pt>
                <c:pt idx="111">
                  <c:v>0</c:v>
                </c:pt>
                <c:pt idx="112">
                  <c:v>0.15000000000000024</c:v>
                </c:pt>
                <c:pt idx="113">
                  <c:v>0.9</c:v>
                </c:pt>
                <c:pt idx="114">
                  <c:v>0.8</c:v>
                </c:pt>
                <c:pt idx="115">
                  <c:v>0.25</c:v>
                </c:pt>
                <c:pt idx="116">
                  <c:v>0.9</c:v>
                </c:pt>
                <c:pt idx="117">
                  <c:v>0.35000000000000031</c:v>
                </c:pt>
                <c:pt idx="118">
                  <c:v>0.1</c:v>
                </c:pt>
                <c:pt idx="119">
                  <c:v>0.05</c:v>
                </c:pt>
                <c:pt idx="120">
                  <c:v>0.05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0.30000000000000032</c:v>
                </c:pt>
                <c:pt idx="125">
                  <c:v>0.60000000000000064</c:v>
                </c:pt>
                <c:pt idx="126">
                  <c:v>0.70000000000000062</c:v>
                </c:pt>
                <c:pt idx="127">
                  <c:v>0.2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0.1</c:v>
                </c:pt>
                <c:pt idx="132">
                  <c:v>0.35000000000000031</c:v>
                </c:pt>
                <c:pt idx="133">
                  <c:v>0.5</c:v>
                </c:pt>
                <c:pt idx="134">
                  <c:v>0.60000000000000064</c:v>
                </c:pt>
                <c:pt idx="135">
                  <c:v>0</c:v>
                </c:pt>
                <c:pt idx="136">
                  <c:v>0.70000000000000062</c:v>
                </c:pt>
                <c:pt idx="137">
                  <c:v>0.15000000000000024</c:v>
                </c:pt>
                <c:pt idx="138">
                  <c:v>0.05</c:v>
                </c:pt>
                <c:pt idx="139">
                  <c:v>0.1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0.8</c:v>
                </c:pt>
                <c:pt idx="144">
                  <c:v>0.8</c:v>
                </c:pt>
                <c:pt idx="145">
                  <c:v>0.9</c:v>
                </c:pt>
                <c:pt idx="146">
                  <c:v>0.9</c:v>
                </c:pt>
                <c:pt idx="147">
                  <c:v>0.75000000000000477</c:v>
                </c:pt>
                <c:pt idx="148">
                  <c:v>0.45</c:v>
                </c:pt>
                <c:pt idx="149">
                  <c:v>0.15000000000000024</c:v>
                </c:pt>
                <c:pt idx="150">
                  <c:v>0.60000000000000064</c:v>
                </c:pt>
                <c:pt idx="151">
                  <c:v>0.2</c:v>
                </c:pt>
                <c:pt idx="152">
                  <c:v>0.5</c:v>
                </c:pt>
                <c:pt idx="153">
                  <c:v>0.30000000000000032</c:v>
                </c:pt>
                <c:pt idx="154">
                  <c:v>0.2</c:v>
                </c:pt>
                <c:pt idx="155">
                  <c:v>0.4</c:v>
                </c:pt>
                <c:pt idx="156">
                  <c:v>0.25</c:v>
                </c:pt>
                <c:pt idx="157">
                  <c:v>0.1</c:v>
                </c:pt>
                <c:pt idx="158">
                  <c:v>0</c:v>
                </c:pt>
                <c:pt idx="159">
                  <c:v>0.30000000000000032</c:v>
                </c:pt>
                <c:pt idx="160">
                  <c:v>0.70000000000000062</c:v>
                </c:pt>
                <c:pt idx="161">
                  <c:v>0.5</c:v>
                </c:pt>
                <c:pt idx="162">
                  <c:v>0.1</c:v>
                </c:pt>
                <c:pt idx="163">
                  <c:v>0.85000000000000064</c:v>
                </c:pt>
                <c:pt idx="164">
                  <c:v>0.8</c:v>
                </c:pt>
                <c:pt idx="165">
                  <c:v>0.2</c:v>
                </c:pt>
                <c:pt idx="166">
                  <c:v>0.15000000000000024</c:v>
                </c:pt>
                <c:pt idx="167">
                  <c:v>0.05</c:v>
                </c:pt>
                <c:pt idx="168">
                  <c:v>0</c:v>
                </c:pt>
                <c:pt idx="169">
                  <c:v>0.2</c:v>
                </c:pt>
                <c:pt idx="170">
                  <c:v>0</c:v>
                </c:pt>
                <c:pt idx="171">
                  <c:v>0.05</c:v>
                </c:pt>
                <c:pt idx="172">
                  <c:v>0</c:v>
                </c:pt>
                <c:pt idx="173">
                  <c:v>0</c:v>
                </c:pt>
                <c:pt idx="174">
                  <c:v>0.1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0.9</c:v>
                </c:pt>
                <c:pt idx="179">
                  <c:v>0.30000000000000032</c:v>
                </c:pt>
                <c:pt idx="180">
                  <c:v>0.1</c:v>
                </c:pt>
                <c:pt idx="181">
                  <c:v>0.2</c:v>
                </c:pt>
                <c:pt idx="182">
                  <c:v>0</c:v>
                </c:pt>
                <c:pt idx="183">
                  <c:v>0.60000000000000064</c:v>
                </c:pt>
                <c:pt idx="184">
                  <c:v>0.8</c:v>
                </c:pt>
                <c:pt idx="185">
                  <c:v>0.45</c:v>
                </c:pt>
                <c:pt idx="186">
                  <c:v>0.1</c:v>
                </c:pt>
                <c:pt idx="187">
                  <c:v>0.15000000000000024</c:v>
                </c:pt>
                <c:pt idx="188">
                  <c:v>0.70000000000000062</c:v>
                </c:pt>
                <c:pt idx="189">
                  <c:v>0.60000000000000064</c:v>
                </c:pt>
                <c:pt idx="190">
                  <c:v>0</c:v>
                </c:pt>
                <c:pt idx="191">
                  <c:v>0.05</c:v>
                </c:pt>
                <c:pt idx="192">
                  <c:v>0</c:v>
                </c:pt>
                <c:pt idx="193">
                  <c:v>0</c:v>
                </c:pt>
                <c:pt idx="194">
                  <c:v>0.2</c:v>
                </c:pt>
                <c:pt idx="195">
                  <c:v>0.60000000000000064</c:v>
                </c:pt>
                <c:pt idx="196">
                  <c:v>1</c:v>
                </c:pt>
                <c:pt idx="197">
                  <c:v>1</c:v>
                </c:pt>
                <c:pt idx="198">
                  <c:v>0.8</c:v>
                </c:pt>
                <c:pt idx="199">
                  <c:v>0.5</c:v>
                </c:pt>
                <c:pt idx="200">
                  <c:v>0.95000000000000062</c:v>
                </c:pt>
                <c:pt idx="201">
                  <c:v>0.2</c:v>
                </c:pt>
                <c:pt idx="202">
                  <c:v>0.8</c:v>
                </c:pt>
                <c:pt idx="203">
                  <c:v>0.9</c:v>
                </c:pt>
                <c:pt idx="204">
                  <c:v>0.75000000000000477</c:v>
                </c:pt>
                <c:pt idx="205">
                  <c:v>0.30000000000000032</c:v>
                </c:pt>
                <c:pt idx="206">
                  <c:v>0.1</c:v>
                </c:pt>
                <c:pt idx="207">
                  <c:v>0.4</c:v>
                </c:pt>
                <c:pt idx="208">
                  <c:v>0.30000000000000032</c:v>
                </c:pt>
                <c:pt idx="209">
                  <c:v>0.15000000000000024</c:v>
                </c:pt>
                <c:pt idx="210">
                  <c:v>0.05</c:v>
                </c:pt>
                <c:pt idx="211">
                  <c:v>0.9</c:v>
                </c:pt>
                <c:pt idx="212">
                  <c:v>0.65000000000000535</c:v>
                </c:pt>
                <c:pt idx="213">
                  <c:v>0.70000000000000062</c:v>
                </c:pt>
                <c:pt idx="214">
                  <c:v>0.9</c:v>
                </c:pt>
                <c:pt idx="215">
                  <c:v>1</c:v>
                </c:pt>
                <c:pt idx="216">
                  <c:v>0.25</c:v>
                </c:pt>
                <c:pt idx="217">
                  <c:v>0.4</c:v>
                </c:pt>
                <c:pt idx="218">
                  <c:v>0.4</c:v>
                </c:pt>
                <c:pt idx="219">
                  <c:v>0.2</c:v>
                </c:pt>
                <c:pt idx="220">
                  <c:v>0.9</c:v>
                </c:pt>
                <c:pt idx="221">
                  <c:v>0.15000000000000024</c:v>
                </c:pt>
                <c:pt idx="222">
                  <c:v>0.70000000000000062</c:v>
                </c:pt>
                <c:pt idx="223">
                  <c:v>0.8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0.70000000000000062</c:v>
                </c:pt>
                <c:pt idx="228">
                  <c:v>0.8</c:v>
                </c:pt>
                <c:pt idx="229">
                  <c:v>1</c:v>
                </c:pt>
                <c:pt idx="230">
                  <c:v>0.5</c:v>
                </c:pt>
                <c:pt idx="231">
                  <c:v>0.30000000000000032</c:v>
                </c:pt>
                <c:pt idx="232">
                  <c:v>0.1</c:v>
                </c:pt>
                <c:pt idx="233">
                  <c:v>0</c:v>
                </c:pt>
                <c:pt idx="234">
                  <c:v>0</c:v>
                </c:pt>
                <c:pt idx="235">
                  <c:v>0.2</c:v>
                </c:pt>
                <c:pt idx="236">
                  <c:v>0.30000000000000032</c:v>
                </c:pt>
                <c:pt idx="237">
                  <c:v>1</c:v>
                </c:pt>
                <c:pt idx="238">
                  <c:v>0.45</c:v>
                </c:pt>
                <c:pt idx="239">
                  <c:v>0.70000000000000062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0.2</c:v>
                </c:pt>
                <c:pt idx="244">
                  <c:v>1</c:v>
                </c:pt>
                <c:pt idx="245">
                  <c:v>0.8</c:v>
                </c:pt>
                <c:pt idx="246">
                  <c:v>0.9</c:v>
                </c:pt>
                <c:pt idx="247">
                  <c:v>0.5</c:v>
                </c:pt>
                <c:pt idx="248">
                  <c:v>0.8</c:v>
                </c:pt>
                <c:pt idx="249">
                  <c:v>1</c:v>
                </c:pt>
                <c:pt idx="250">
                  <c:v>0.70000000000000062</c:v>
                </c:pt>
                <c:pt idx="251">
                  <c:v>0.60000000000000064</c:v>
                </c:pt>
                <c:pt idx="252">
                  <c:v>0.4</c:v>
                </c:pt>
                <c:pt idx="253">
                  <c:v>0.2</c:v>
                </c:pt>
                <c:pt idx="254">
                  <c:v>0.30000000000000032</c:v>
                </c:pt>
                <c:pt idx="255">
                  <c:v>0.5</c:v>
                </c:pt>
                <c:pt idx="256">
                  <c:v>0.70000000000000062</c:v>
                </c:pt>
                <c:pt idx="257">
                  <c:v>1</c:v>
                </c:pt>
                <c:pt idx="258">
                  <c:v>0.2</c:v>
                </c:pt>
                <c:pt idx="259">
                  <c:v>1</c:v>
                </c:pt>
                <c:pt idx="260">
                  <c:v>0.8</c:v>
                </c:pt>
                <c:pt idx="261">
                  <c:v>1</c:v>
                </c:pt>
                <c:pt idx="262">
                  <c:v>1</c:v>
                </c:pt>
                <c:pt idx="263">
                  <c:v>0.9</c:v>
                </c:pt>
                <c:pt idx="264">
                  <c:v>0.4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0.30000000000000032</c:v>
                </c:pt>
                <c:pt idx="270">
                  <c:v>0.4</c:v>
                </c:pt>
                <c:pt idx="271">
                  <c:v>0.2</c:v>
                </c:pt>
                <c:pt idx="272">
                  <c:v>0.70000000000000062</c:v>
                </c:pt>
                <c:pt idx="273">
                  <c:v>0.8</c:v>
                </c:pt>
                <c:pt idx="274">
                  <c:v>1</c:v>
                </c:pt>
                <c:pt idx="275">
                  <c:v>0.9</c:v>
                </c:pt>
                <c:pt idx="276">
                  <c:v>1</c:v>
                </c:pt>
                <c:pt idx="277">
                  <c:v>0.2</c:v>
                </c:pt>
                <c:pt idx="278">
                  <c:v>0.8</c:v>
                </c:pt>
                <c:pt idx="279">
                  <c:v>1</c:v>
                </c:pt>
                <c:pt idx="280">
                  <c:v>1</c:v>
                </c:pt>
                <c:pt idx="281">
                  <c:v>0.8</c:v>
                </c:pt>
                <c:pt idx="282">
                  <c:v>1</c:v>
                </c:pt>
                <c:pt idx="283">
                  <c:v>1</c:v>
                </c:pt>
                <c:pt idx="284">
                  <c:v>0.70000000000000062</c:v>
                </c:pt>
                <c:pt idx="285">
                  <c:v>0.9</c:v>
                </c:pt>
                <c:pt idx="286">
                  <c:v>0</c:v>
                </c:pt>
                <c:pt idx="287">
                  <c:v>0.5</c:v>
                </c:pt>
                <c:pt idx="288">
                  <c:v>0.60000000000000064</c:v>
                </c:pt>
                <c:pt idx="289">
                  <c:v>0.8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0.30000000000000032</c:v>
                </c:pt>
                <c:pt idx="295">
                  <c:v>0.9</c:v>
                </c:pt>
                <c:pt idx="296">
                  <c:v>1</c:v>
                </c:pt>
                <c:pt idx="297">
                  <c:v>1</c:v>
                </c:pt>
                <c:pt idx="298">
                  <c:v>0.60000000000000064</c:v>
                </c:pt>
                <c:pt idx="299">
                  <c:v>0.35000000000000031</c:v>
                </c:pt>
                <c:pt idx="300">
                  <c:v>0.70000000000000062</c:v>
                </c:pt>
                <c:pt idx="301">
                  <c:v>0.4</c:v>
                </c:pt>
                <c:pt idx="302">
                  <c:v>0.8</c:v>
                </c:pt>
                <c:pt idx="303">
                  <c:v>0.1</c:v>
                </c:pt>
                <c:pt idx="304">
                  <c:v>0.25</c:v>
                </c:pt>
                <c:pt idx="305">
                  <c:v>0.2</c:v>
                </c:pt>
                <c:pt idx="306">
                  <c:v>0.60000000000000064</c:v>
                </c:pt>
                <c:pt idx="307">
                  <c:v>0.70000000000000062</c:v>
                </c:pt>
                <c:pt idx="308">
                  <c:v>0.9</c:v>
                </c:pt>
                <c:pt idx="309">
                  <c:v>0.15000000000000024</c:v>
                </c:pt>
                <c:pt idx="310">
                  <c:v>0.70000000000000062</c:v>
                </c:pt>
                <c:pt idx="311">
                  <c:v>1</c:v>
                </c:pt>
                <c:pt idx="312">
                  <c:v>0.8</c:v>
                </c:pt>
                <c:pt idx="313">
                  <c:v>0.70000000000000062</c:v>
                </c:pt>
                <c:pt idx="314">
                  <c:v>0.9</c:v>
                </c:pt>
                <c:pt idx="315">
                  <c:v>0.8</c:v>
                </c:pt>
                <c:pt idx="316">
                  <c:v>1</c:v>
                </c:pt>
                <c:pt idx="317">
                  <c:v>0.30000000000000032</c:v>
                </c:pt>
                <c:pt idx="318">
                  <c:v>1</c:v>
                </c:pt>
                <c:pt idx="319">
                  <c:v>1</c:v>
                </c:pt>
                <c:pt idx="320">
                  <c:v>0.9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0.9</c:v>
                </c:pt>
                <c:pt idx="325">
                  <c:v>0.70000000000000062</c:v>
                </c:pt>
                <c:pt idx="326">
                  <c:v>1</c:v>
                </c:pt>
                <c:pt idx="327">
                  <c:v>1</c:v>
                </c:pt>
                <c:pt idx="328">
                  <c:v>0.60000000000000064</c:v>
                </c:pt>
                <c:pt idx="329">
                  <c:v>1</c:v>
                </c:pt>
                <c:pt idx="330">
                  <c:v>0.95000000000000062</c:v>
                </c:pt>
                <c:pt idx="331">
                  <c:v>0.70000000000000062</c:v>
                </c:pt>
                <c:pt idx="332">
                  <c:v>0.2</c:v>
                </c:pt>
                <c:pt idx="333">
                  <c:v>0.30000000000000032</c:v>
                </c:pt>
                <c:pt idx="334">
                  <c:v>0.70000000000000062</c:v>
                </c:pt>
                <c:pt idx="335">
                  <c:v>0.45</c:v>
                </c:pt>
                <c:pt idx="336">
                  <c:v>0.1</c:v>
                </c:pt>
                <c:pt idx="337">
                  <c:v>0.60000000000000064</c:v>
                </c:pt>
                <c:pt idx="338">
                  <c:v>0.85000000000000064</c:v>
                </c:pt>
                <c:pt idx="339">
                  <c:v>0.9</c:v>
                </c:pt>
                <c:pt idx="340">
                  <c:v>0.60000000000000064</c:v>
                </c:pt>
                <c:pt idx="341">
                  <c:v>0.5</c:v>
                </c:pt>
                <c:pt idx="342">
                  <c:v>0.8</c:v>
                </c:pt>
                <c:pt idx="343">
                  <c:v>0.1</c:v>
                </c:pt>
                <c:pt idx="344">
                  <c:v>0.30000000000000032</c:v>
                </c:pt>
                <c:pt idx="345">
                  <c:v>0.70000000000000062</c:v>
                </c:pt>
                <c:pt idx="346">
                  <c:v>1</c:v>
                </c:pt>
                <c:pt idx="347">
                  <c:v>0.65000000000000535</c:v>
                </c:pt>
                <c:pt idx="348">
                  <c:v>1</c:v>
                </c:pt>
                <c:pt idx="349">
                  <c:v>1</c:v>
                </c:pt>
                <c:pt idx="350">
                  <c:v>0.9</c:v>
                </c:pt>
                <c:pt idx="351">
                  <c:v>0.95000000000000062</c:v>
                </c:pt>
                <c:pt idx="352">
                  <c:v>1</c:v>
                </c:pt>
                <c:pt idx="353">
                  <c:v>0.75000000000000477</c:v>
                </c:pt>
                <c:pt idx="354">
                  <c:v>0.4</c:v>
                </c:pt>
                <c:pt idx="355">
                  <c:v>0.5</c:v>
                </c:pt>
                <c:pt idx="356">
                  <c:v>0.9</c:v>
                </c:pt>
                <c:pt idx="357">
                  <c:v>1</c:v>
                </c:pt>
                <c:pt idx="358">
                  <c:v>0.95000000000000062</c:v>
                </c:pt>
                <c:pt idx="359">
                  <c:v>1</c:v>
                </c:pt>
                <c:pt idx="360">
                  <c:v>0.70000000000000062</c:v>
                </c:pt>
                <c:pt idx="361">
                  <c:v>0.8</c:v>
                </c:pt>
                <c:pt idx="362">
                  <c:v>1</c:v>
                </c:pt>
                <c:pt idx="363">
                  <c:v>1</c:v>
                </c:pt>
                <c:pt idx="364">
                  <c:v>0.45</c:v>
                </c:pt>
                <c:pt idx="365">
                  <c:v>0.30000000000000032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2932464"/>
        <c:axId val="672933024"/>
      </c:barChart>
      <c:catAx>
        <c:axId val="6729324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672933024"/>
        <c:crosses val="autoZero"/>
        <c:auto val="1"/>
        <c:lblAlgn val="ctr"/>
        <c:lblOffset val="100"/>
        <c:noMultiLvlLbl val="0"/>
      </c:catAx>
      <c:valAx>
        <c:axId val="6729330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72932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DEDACB-3CD6-4709-B0E0-41D5EFD855B2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smtClean="0"/>
              <a:t>Uredite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  <a:endParaRPr lang="hr-HR" noProof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AD4847-82C6-4553-8E7F-6EE72AAB2B1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0992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2150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84B1E6-C208-4949-8BFF-F9CA7B0E4358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638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174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5B6D03-08D1-43ED-8C96-7C0A1D078825}" type="slidenum">
              <a:rPr lang="hr-HR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r-HR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2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7891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B933D1-0031-4861-95CD-364072A398D2}" type="slidenum">
              <a:rPr lang="hr-HR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hr-HR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4198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16A50F-1A31-4866-9D5A-AF7C90C7E85A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341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E1D486-8CFA-4BF9-91A4-B3392253457E}" type="slidenum">
              <a:rPr lang="hr-HR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hr-HR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vni poveznik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ni poveznik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 smtClean="0"/>
              <a:t>Uredite stil podnaslova matrice</a:t>
            </a:r>
            <a:endParaRPr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7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0B71E-3929-4641-9B12-0F029E3EFF44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8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96629-25CA-4989-9A8C-CB787C0E5CC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3899-BF34-435F-B65E-7C36D640CE9B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5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29D9F-CB36-4D0E-B44C-A7CD0123DA0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91A6A-6D16-4993-931D-5C29AAF534A2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5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EDE02-4D8A-4BEB-B557-0B887BD7F98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2D117-3AFC-4271-88B7-E6BCC700B1C4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5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131A9-B7E1-4BF4-8096-4525ABEA6A1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vni poveznik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53B15-D107-4E01-AEE1-20B4AF64A641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C7E0-6BB0-4B85-8E93-DBE015CAE45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AB68-ABCD-4F52-B66F-5B533AE133AC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6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5486D-55AD-4ED8-B244-86E38ADA620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vni poveznik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A182F-D1D5-421F-8AEA-AC58BED9775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" name="Rezervirano mjesto datum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CE10B-4112-40FB-9F4C-A6C2C5932457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224D9-18D5-4510-9828-19792E2EA4D5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4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F67CB-7FE8-41B0-BE54-EBC49486543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B3A21-C254-4D12-978B-1F155D9FE78A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3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C432-2014-4EEC-9204-DC76909F74F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9596E-6942-4E51-B0BF-4AE59EF328D1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6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C7469-73D3-45BA-B0FB-F5CF6AF79C0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hr-HR" noProof="0" smtClean="0"/>
              <a:t>Kliknite ikonu da biste dodali  sliku</a:t>
            </a:r>
            <a:endParaRPr lang="en-US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E9840-004C-49C5-BC75-328B9AFBD57D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6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1FA1F-4D8B-46E1-9625-5E77026C749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teksta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B34BDE2-9B80-4548-A893-624CACFBEAF9}" type="datetimeFigureOut">
              <a:rPr lang="hr-HR"/>
              <a:pPr>
                <a:defRPr/>
              </a:pPr>
              <a:t>27.3.2015.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FA9DD78-400A-492B-8D01-945CD11699C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hr-HR" dirty="0" smtClean="0"/>
              <a:t>Uredite stil naslova matrice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6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Monotype Corsiva" pitchFamily="66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D4989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65.jpeg"/><Relationship Id="rId4" Type="http://schemas.openxmlformats.org/officeDocument/2006/relationships/hyperlink" Target="http://tinypic.com/?ref=23h9i8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http://www.slatina.hr/wp-content/uploads/2014/01/eugena-kumicica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ravokutnik 18"/>
          <p:cNvSpPr/>
          <p:nvPr/>
        </p:nvSpPr>
        <p:spPr>
          <a:xfrm>
            <a:off x="0" y="1196752"/>
            <a:ext cx="9144000" cy="259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GLOBOVCI OŠ EUGENA KUMIČIĆA </a:t>
            </a:r>
            <a:br>
              <a:rPr lang="hr-HR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</a:br>
            <a:r>
              <a:rPr lang="hr-HR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SLATINA</a:t>
            </a:r>
          </a:p>
        </p:txBody>
      </p:sp>
      <p:sp>
        <p:nvSpPr>
          <p:cNvPr id="21" name="Dijagram toka: Bušena vrpca 20"/>
          <p:cNvSpPr/>
          <p:nvPr/>
        </p:nvSpPr>
        <p:spPr>
          <a:xfrm>
            <a:off x="5580063" y="5202238"/>
            <a:ext cx="3313112" cy="1655762"/>
          </a:xfrm>
          <a:prstGeom prst="flowChartPunchedTape">
            <a:avLst/>
          </a:prstGeom>
          <a:solidFill>
            <a:srgbClr val="FF66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bg1"/>
                </a:solidFill>
              </a:rPr>
              <a:t>Mentori: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bg1"/>
                </a:solidFill>
              </a:rPr>
              <a:t>Rajka </a:t>
            </a:r>
            <a:r>
              <a:rPr lang="hr-HR" dirty="0" err="1">
                <a:solidFill>
                  <a:schemeClr val="bg1"/>
                </a:solidFill>
              </a:rPr>
              <a:t>Avirović</a:t>
            </a:r>
            <a:r>
              <a:rPr lang="hr-HR" dirty="0">
                <a:solidFill>
                  <a:schemeClr val="bg1"/>
                </a:solidFill>
              </a:rPr>
              <a:t> Gaća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bg1"/>
                </a:solidFill>
              </a:rPr>
              <a:t>Jasmina Krznarić</a:t>
            </a:r>
          </a:p>
        </p:txBody>
      </p:sp>
      <p:sp>
        <p:nvSpPr>
          <p:cNvPr id="22" name="Dijagram toka: Bušena vrpca 21"/>
          <p:cNvSpPr/>
          <p:nvPr/>
        </p:nvSpPr>
        <p:spPr>
          <a:xfrm>
            <a:off x="250825" y="5273675"/>
            <a:ext cx="3313113" cy="1584325"/>
          </a:xfrm>
          <a:prstGeom prst="flowChartPunchedTape">
            <a:avLst/>
          </a:prstGeom>
          <a:solidFill>
            <a:srgbClr val="FF66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bg1"/>
                </a:solidFill>
              </a:rPr>
              <a:t>Učenici: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bg1"/>
                </a:solidFill>
              </a:rPr>
              <a:t>Sanja Kelemen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bg1"/>
                </a:solidFill>
              </a:rPr>
              <a:t>Klara </a:t>
            </a:r>
            <a:r>
              <a:rPr lang="hr-HR" dirty="0" err="1">
                <a:solidFill>
                  <a:schemeClr val="bg1"/>
                </a:solidFill>
              </a:rPr>
              <a:t>Pugar</a:t>
            </a:r>
            <a:endParaRPr lang="hr-HR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 err="1">
                <a:solidFill>
                  <a:schemeClr val="bg1"/>
                </a:solidFill>
              </a:rPr>
              <a:t>Aneta</a:t>
            </a:r>
            <a:r>
              <a:rPr lang="hr-HR" dirty="0">
                <a:solidFill>
                  <a:schemeClr val="bg1"/>
                </a:solidFill>
              </a:rPr>
              <a:t> Suhi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268760"/>
            <a:ext cx="9144000" cy="844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4800" b="1" dirty="0" smtClean="0"/>
              <a:t/>
            </a:r>
            <a:br>
              <a:rPr lang="hr-HR" sz="4800" b="1" dirty="0" smtClean="0"/>
            </a:br>
            <a:r>
              <a:rPr lang="hr-HR" sz="4800" b="1" dirty="0" smtClean="0"/>
              <a:t>	</a:t>
            </a:r>
            <a:br>
              <a:rPr lang="hr-HR" sz="4800" b="1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dirty="0" smtClean="0"/>
              <a:t/>
            </a:r>
            <a:br>
              <a:rPr lang="hr-HR" sz="4800" dirty="0" smtClean="0"/>
            </a:br>
            <a:r>
              <a:rPr lang="hr-HR" sz="4800" b="1" dirty="0" smtClean="0"/>
              <a:t>Projektni dan-ZELENA ČISTKA</a:t>
            </a:r>
            <a:br>
              <a:rPr lang="hr-HR" sz="4800" b="1" dirty="0" smtClean="0"/>
            </a:br>
            <a:endParaRPr lang="hr-HR" sz="4800" dirty="0"/>
          </a:p>
        </p:txBody>
      </p:sp>
      <p:sp>
        <p:nvSpPr>
          <p:cNvPr id="24578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Clr>
                <a:srgbClr val="FF6700"/>
              </a:buClr>
              <a:buFont typeface="Wingdings 2" pitchFamily="18" charset="2"/>
              <a:buNone/>
            </a:pPr>
            <a:r>
              <a:rPr lang="hr-HR" sz="2200" b="1" dirty="0" smtClean="0"/>
              <a:t>Skupili smo stari papir, plastične boce i baterije od kojih smo izrađivali ukrase, a ostatak neiskorištenog otpada poslali smo u tvrtku FLORA Virovitica</a:t>
            </a:r>
          </a:p>
          <a:p>
            <a:pPr algn="just" eaLnBrk="1" hangingPunct="1">
              <a:buClr>
                <a:srgbClr val="FF6700"/>
              </a:buClr>
              <a:buFont typeface="Wingdings 2" pitchFamily="18" charset="2"/>
              <a:buNone/>
            </a:pPr>
            <a:endParaRPr lang="hr-HR" sz="1800" dirty="0" smtClean="0"/>
          </a:p>
        </p:txBody>
      </p:sp>
      <p:pic>
        <p:nvPicPr>
          <p:cNvPr id="6" name="Picture 16" descr="IMG_31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06896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IMG_31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140968"/>
            <a:ext cx="39624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zervirano mjesto sadržaja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smtClean="0"/>
          </a:p>
          <a:p>
            <a:pPr eaLnBrk="1" hangingPunct="1"/>
            <a:r>
              <a:rPr lang="hr-HR" smtClean="0"/>
              <a:t>-ispitivali smo kvalitetu vode akvarijskih ribica-količinu kisika, nitrata,nitrita,pH i temperaturu</a:t>
            </a:r>
          </a:p>
        </p:txBody>
      </p:sp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800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mtClean="0"/>
              <a:t/>
            </a:r>
            <a:br>
              <a:rPr lang="hr-HR" smtClean="0"/>
            </a:br>
            <a:r>
              <a:rPr lang="hr-HR" smtClean="0"/>
              <a:t/>
            </a:r>
            <a:br>
              <a:rPr lang="hr-HR" smtClean="0"/>
            </a:br>
            <a:r>
              <a:rPr lang="hr-HR" smtClean="0"/>
              <a:t>Otvoreni dan - Kućni ljubimci-izložba na Dan škole</a:t>
            </a:r>
            <a:br>
              <a:rPr lang="hr-HR" smtClean="0"/>
            </a:br>
            <a:endParaRPr lang="hr-HR"/>
          </a:p>
        </p:txBody>
      </p:sp>
      <p:pic>
        <p:nvPicPr>
          <p:cNvPr id="25603" name="Picture 2" descr="http://os-ekumicica-slatina.skole.hr/upload/os-ekumicica-slatina/album/275/large_img_129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357563"/>
            <a:ext cx="3671887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http://os-ekumicica-slatina.skole.hr/upload/os-ekumicica-slatina/album/275/large_img_129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852936"/>
            <a:ext cx="32004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smtClean="0"/>
              <a:t>Izvanučionička terenska nastava učenika petog razreda na Pustari Višnjica iz pet nastavnih predmeta: geografije, matematike, hrvatskog jezika, tjelesne i zdravstvene kulture i prirode</a:t>
            </a:r>
          </a:p>
          <a:p>
            <a:pPr eaLnBrk="1" hangingPunct="1"/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Terenska nastava </a:t>
            </a:r>
            <a:r>
              <a:rPr lang="hr-HR" err="1" smtClean="0"/>
              <a:t>Višnjica</a:t>
            </a:r>
            <a:endParaRPr lang="hr-HR"/>
          </a:p>
        </p:txBody>
      </p:sp>
      <p:pic>
        <p:nvPicPr>
          <p:cNvPr id="26627" name="Picture 2" descr="http://os-ekumicica-slatina.skole.hr/upload/os-ekumicica-slatina/images/newsimg/560/Image/pok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284984"/>
            <a:ext cx="4776788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os-ekumicica-slatina.skole.hr/upload/os-ekumicica-slatina/images/newsimg/560/Image/interij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141663"/>
            <a:ext cx="277336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http://os-ekumicica-slatina.skole.hr/upload/os-ekumicica-slatina/images/newsimg/108/Image/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60350"/>
            <a:ext cx="40322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http://tz-slatina.hr/sites/default/files/styles/sirina640px/public/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260350"/>
            <a:ext cx="37449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vi-VN" smtClean="0"/>
              <a:t>Obrađivani su sadržaji iz nastavnih predmeta: prirode, matematike i tehničke kulture te su provodena mjerenja prema GLOBE protokolima.</a:t>
            </a:r>
          </a:p>
          <a:p>
            <a:pPr eaLnBrk="1" hangingPunct="1"/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Terenska nastava Listopadna šuma</a:t>
            </a:r>
            <a:endParaRPr lang="hr-HR"/>
          </a:p>
        </p:txBody>
      </p:sp>
      <p:pic>
        <p:nvPicPr>
          <p:cNvPr id="27651" name="Picture 2" descr="http://os-ekumicica-slatina.skole.hr/upload/os-ekumicica-slatina/images/newsimg/556/Image/PA280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os-ekumicica-slatina.skole.hr/upload/os-ekumicica-slatina/images/newsimg/556/Image/PA280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40624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 descr="http://os-ekumicica-slatina.skole.hr/upload/os-ekumicica-slatina/album/239/large_img_92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4813"/>
            <a:ext cx="4129087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2" descr="http://os-ekumicica-slatina.skole.hr/upload/os-ekumicica-slatina/album/239/large_img_92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00438"/>
            <a:ext cx="42291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smtClean="0"/>
              <a:t>Na istovrsnim postajama mjerimo: </a:t>
            </a:r>
          </a:p>
          <a:p>
            <a:pPr eaLnBrk="1" hangingPunct="1"/>
            <a:r>
              <a:rPr lang="hr-HR" smtClean="0"/>
              <a:t>na tri temperaturu tla i također </a:t>
            </a:r>
          </a:p>
          <a:p>
            <a:pPr eaLnBrk="1" hangingPunct="1"/>
            <a:r>
              <a:rPr lang="hr-HR" smtClean="0"/>
              <a:t>na tri temperaturu vode,ph, nitrate, nitrite i otopljeni kisik</a:t>
            </a:r>
          </a:p>
          <a:p>
            <a:pPr eaLnBrk="1" hangingPunct="1"/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b="1" smtClean="0">
                <a:latin typeface="Monotype Corsiva" panose="03010101010201010101" pitchFamily="66" charset="0"/>
              </a:rPr>
              <a:t>Organizacija,naše aktivnosti i suradnje…</a:t>
            </a:r>
            <a:endParaRPr lang="hr-HR" b="1">
              <a:latin typeface="Monotype Corsiva" panose="03010101010201010101" pitchFamily="66" charset="0"/>
            </a:endParaRPr>
          </a:p>
        </p:txBody>
      </p:sp>
      <p:pic>
        <p:nvPicPr>
          <p:cNvPr id="28675" name="Picture 2" descr="http://i42.tinypic.com/29zra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429000"/>
            <a:ext cx="25923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http://nekretnine-hrvatska.hr/include/dbImages/u4011_r34560_baka-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3429000"/>
            <a:ext cx="30956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0" descr="http://www.virovitica.net/ieNews/slike/n_16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3500438"/>
            <a:ext cx="280828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ravokutnik 4"/>
          <p:cNvSpPr>
            <a:spLocks noChangeArrowheads="1"/>
          </p:cNvSpPr>
          <p:nvPr/>
        </p:nvSpPr>
        <p:spPr bwMode="auto">
          <a:xfrm>
            <a:off x="323850" y="476250"/>
            <a:ext cx="84597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 b="1">
                <a:cs typeface="Arial" charset="0"/>
              </a:rPr>
              <a:t>21. ožujka </a:t>
            </a:r>
          </a:p>
          <a:p>
            <a:pPr algn="ctr"/>
            <a:r>
              <a:rPr lang="hr-HR" sz="2800" b="1">
                <a:cs typeface="Arial" charset="0"/>
              </a:rPr>
              <a:t>Prikupljanje starog papira, baterija, plastičnih boca</a:t>
            </a:r>
          </a:p>
        </p:txBody>
      </p:sp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611188" y="2133600"/>
            <a:ext cx="45370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vi-VN" sz="24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vi-VN" sz="2400">
                <a:ea typeface="Calibri" pitchFamily="34" charset="0"/>
                <a:cs typeface="Arial" charset="0"/>
              </a:rPr>
              <a:t>U</a:t>
            </a:r>
            <a:r>
              <a:rPr lang="hr-HR" sz="2400">
                <a:ea typeface="Calibri" pitchFamily="34" charset="0"/>
                <a:cs typeface="Arial" charset="0"/>
              </a:rPr>
              <a:t> </a:t>
            </a:r>
            <a:r>
              <a:rPr lang="vi-VN" sz="2400">
                <a:ea typeface="Calibri" pitchFamily="34" charset="0"/>
                <a:cs typeface="Arial" charset="0"/>
              </a:rPr>
              <a:t>akciji</a:t>
            </a:r>
            <a:r>
              <a:rPr lang="hr-HR" sz="2400">
                <a:cs typeface="Arial" charset="0"/>
              </a:rPr>
              <a:t> </a:t>
            </a:r>
            <a:r>
              <a:rPr lang="vi-VN" sz="2400"/>
              <a:t>je</a:t>
            </a:r>
            <a:r>
              <a:rPr lang="hr-HR" sz="2400"/>
              <a:t> </a:t>
            </a:r>
            <a:r>
              <a:rPr lang="vi-VN" sz="2400"/>
              <a:t>prikupljeno:</a:t>
            </a:r>
            <a:br>
              <a:rPr lang="vi-VN" sz="2400"/>
            </a:br>
            <a:r>
              <a:rPr lang="vi-VN" sz="2400"/>
              <a:t>-stari papir - 2061 kg</a:t>
            </a:r>
            <a:br>
              <a:rPr lang="vi-VN" sz="2400"/>
            </a:br>
            <a:r>
              <a:rPr lang="vi-VN" sz="2400"/>
              <a:t>-baterije - 1395 komada</a:t>
            </a:r>
            <a:br>
              <a:rPr lang="vi-VN" sz="2400"/>
            </a:br>
            <a:r>
              <a:rPr lang="vi-VN" sz="2400"/>
              <a:t>-plastične boce</a:t>
            </a:r>
            <a:r>
              <a:rPr lang="hr-HR" sz="2400"/>
              <a:t> </a:t>
            </a:r>
            <a:r>
              <a:rPr lang="vi-VN" sz="2400"/>
              <a:t>–1045</a:t>
            </a:r>
            <a:r>
              <a:rPr lang="hr-HR" sz="2400"/>
              <a:t> </a:t>
            </a:r>
            <a:r>
              <a:rPr lang="vi-VN" sz="2400"/>
              <a:t>komada</a:t>
            </a:r>
            <a:br>
              <a:rPr lang="vi-VN" sz="2400"/>
            </a:br>
            <a:endParaRPr lang="hr-HR" sz="2400"/>
          </a:p>
          <a:p>
            <a:r>
              <a:rPr lang="vi-VN" sz="2400"/>
              <a:t>Nagrade najuspješnijima uručene </a:t>
            </a:r>
            <a:r>
              <a:rPr lang="hr-HR" sz="2400"/>
              <a:t>su </a:t>
            </a:r>
            <a:r>
              <a:rPr lang="vi-VN" sz="2400"/>
              <a:t>na svečanosti Dana škole.</a:t>
            </a:r>
          </a:p>
        </p:txBody>
      </p:sp>
      <p:pic>
        <p:nvPicPr>
          <p:cNvPr id="29699" name="Slika 5" descr="zelena čistk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916113"/>
            <a:ext cx="35528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Pravokutnik 4"/>
          <p:cNvSpPr>
            <a:spLocks noChangeArrowheads="1"/>
          </p:cNvSpPr>
          <p:nvPr/>
        </p:nvSpPr>
        <p:spPr bwMode="auto">
          <a:xfrm>
            <a:off x="395288" y="692150"/>
            <a:ext cx="7993062" cy="267765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x-none" sz="3200" b="1" dirty="0" smtClean="0"/>
              <a:t>22. </a:t>
            </a:r>
            <a:r>
              <a:rPr lang="hr-HR" altLang="x-none" sz="3200" b="1" dirty="0" smtClean="0"/>
              <a:t>o</a:t>
            </a:r>
            <a:r>
              <a:rPr lang="vi-VN" altLang="x-none" sz="3200" b="1" dirty="0" smtClean="0"/>
              <a:t>žujka</a:t>
            </a:r>
            <a:r>
              <a:rPr lang="hr-HR" altLang="x-none" sz="3200" b="1" dirty="0" smtClean="0"/>
              <a:t> –</a:t>
            </a:r>
            <a:r>
              <a:rPr lang="vi-VN" altLang="x-none" sz="3200" b="1" dirty="0" smtClean="0"/>
              <a:t> </a:t>
            </a:r>
            <a:r>
              <a:rPr lang="hr-HR" altLang="x-none" sz="3200" b="1" dirty="0" smtClean="0"/>
              <a:t>Dan voda obilježili smo čišćenjem potoka </a:t>
            </a:r>
            <a:r>
              <a:rPr lang="hr-HR" altLang="x-none" sz="3200" b="1" dirty="0" err="1" smtClean="0"/>
              <a:t>Javorice</a:t>
            </a:r>
            <a:endParaRPr lang="hr-HR" altLang="x-none" sz="3200" b="1" dirty="0" smtClean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hr-HR" altLang="x-none" sz="3200" dirty="0" smtClean="0">
              <a:solidFill>
                <a:srgbClr val="FFFF00"/>
              </a:solidFill>
            </a:endParaRPr>
          </a:p>
          <a:p>
            <a:pPr marL="342900" indent="-342900" algn="just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hr-HR" altLang="x-none" sz="2400" b="1" dirty="0"/>
              <a:t>I</a:t>
            </a:r>
            <a:r>
              <a:rPr lang="vi-VN" altLang="x-none" sz="2400" dirty="0" smtClean="0"/>
              <a:t>ntegrirani nastavni dan “Voda za sve”</a:t>
            </a:r>
            <a:endParaRPr lang="hr-HR" altLang="x-none" sz="2400" dirty="0" smtClean="0"/>
          </a:p>
          <a:p>
            <a:pPr marL="342900" indent="-342900" algn="just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vi-VN" altLang="x-none" sz="2400" dirty="0" smtClean="0"/>
              <a:t>sudjelovali su učenici 2. razreda, dok su učenici </a:t>
            </a:r>
            <a:r>
              <a:rPr lang="hr-HR" altLang="x-none" sz="2400" dirty="0" smtClean="0"/>
              <a:t>predmetne</a:t>
            </a:r>
            <a:r>
              <a:rPr lang="vi-VN" altLang="x-none" sz="2400" dirty="0" smtClean="0"/>
              <a:t> </a:t>
            </a:r>
            <a:r>
              <a:rPr lang="hr-HR" altLang="x-none" sz="2400" dirty="0" smtClean="0"/>
              <a:t>nastave</a:t>
            </a:r>
            <a:r>
              <a:rPr lang="vi-VN" altLang="x-none" sz="2400" dirty="0" smtClean="0"/>
              <a:t> čistili vodotok Javorice</a:t>
            </a:r>
            <a:endParaRPr lang="hr-HR" altLang="x-none" sz="2400" dirty="0" smtClean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28343"/>
            <a:ext cx="4522497" cy="35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P321447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508104" y="3356992"/>
            <a:ext cx="2531225" cy="2427316"/>
          </a:xfrm>
          <a:effectLst>
            <a:softEdge rad="112500"/>
          </a:effectLst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914400" y="908720"/>
            <a:ext cx="8229600" cy="122210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altLang="x-none" sz="4800" b="1" dirty="0" smtClean="0">
                <a:solidFill>
                  <a:schemeClr val="tx1"/>
                </a:solidFill>
              </a:rPr>
              <a:t/>
            </a:r>
            <a:br>
              <a:rPr lang="hr-HR" altLang="x-none" sz="4800" b="1" dirty="0" smtClean="0">
                <a:solidFill>
                  <a:schemeClr val="tx1"/>
                </a:solidFill>
              </a:rPr>
            </a:br>
            <a:r>
              <a:rPr lang="hr-HR" altLang="x-none" sz="4800" b="1" dirty="0" smtClean="0">
                <a:solidFill>
                  <a:schemeClr val="tx1"/>
                </a:solidFill>
              </a:rPr>
              <a:t/>
            </a:r>
            <a:br>
              <a:rPr lang="hr-HR" altLang="x-none" sz="4800" b="1" dirty="0" smtClean="0">
                <a:solidFill>
                  <a:schemeClr val="tx1"/>
                </a:solidFill>
              </a:rPr>
            </a:br>
            <a:r>
              <a:rPr lang="hr-HR" altLang="x-none" sz="4800" b="1" dirty="0" smtClean="0">
                <a:solidFill>
                  <a:schemeClr val="tx1"/>
                </a:solidFill>
              </a:rPr>
              <a:t/>
            </a:r>
            <a:br>
              <a:rPr lang="hr-HR" altLang="x-none" sz="4800" b="1" dirty="0" smtClean="0">
                <a:solidFill>
                  <a:schemeClr val="tx1"/>
                </a:solidFill>
              </a:rPr>
            </a:br>
            <a:r>
              <a:rPr lang="hr-HR" altLang="x-none" sz="4800" b="1" dirty="0" smtClean="0">
                <a:solidFill>
                  <a:schemeClr val="tx1"/>
                </a:solidFill>
              </a:rPr>
              <a:t/>
            </a:r>
            <a:br>
              <a:rPr lang="hr-HR" altLang="x-none" sz="4800" b="1" dirty="0" smtClean="0">
                <a:solidFill>
                  <a:schemeClr val="tx1"/>
                </a:solidFill>
              </a:rPr>
            </a:br>
            <a:r>
              <a:rPr lang="hr-HR" altLang="x-none" sz="4800" b="1" dirty="0" smtClean="0">
                <a:solidFill>
                  <a:schemeClr val="tx1"/>
                </a:solidFill>
              </a:rPr>
              <a:t>22. Travnja -Dan planeta Zemlje </a:t>
            </a:r>
            <a:br>
              <a:rPr lang="hr-HR" altLang="x-none" sz="4800" b="1" dirty="0" smtClean="0">
                <a:solidFill>
                  <a:schemeClr val="tx1"/>
                </a:solidFill>
              </a:rPr>
            </a:br>
            <a:endParaRPr lang="hr-HR" sz="4800" dirty="0">
              <a:solidFill>
                <a:schemeClr val="tx1"/>
              </a:solidFill>
            </a:endParaRPr>
          </a:p>
        </p:txBody>
      </p:sp>
      <p:sp>
        <p:nvSpPr>
          <p:cNvPr id="20484" name="Pravokutnik 6"/>
          <p:cNvSpPr>
            <a:spLocks noChangeArrowheads="1"/>
          </p:cNvSpPr>
          <p:nvPr/>
        </p:nvSpPr>
        <p:spPr bwMode="auto">
          <a:xfrm>
            <a:off x="539552" y="1844824"/>
            <a:ext cx="8208963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x-none" sz="2200" b="1" dirty="0" smtClean="0"/>
              <a:t>- postavljali smo koševe i upoznali učenike razredne nastave sa GLOBE programom te ih uključili u njega.</a:t>
            </a:r>
            <a:endParaRPr lang="hr-HR" altLang="x-none" sz="2200" b="1" dirty="0"/>
          </a:p>
        </p:txBody>
      </p:sp>
      <p:pic>
        <p:nvPicPr>
          <p:cNvPr id="8" name="Picture 4" descr="large_img_38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8691" y="3001326"/>
            <a:ext cx="3965013" cy="315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mtClean="0">
                <a:latin typeface="Monotype Corsiva" pitchFamily="66" charset="0"/>
              </a:rPr>
              <a:t>Naš doprinos zajednici – Zaklada Slagalica</a:t>
            </a:r>
            <a:endParaRPr lang="hr-HR">
              <a:latin typeface="Monotype Corsiva" pitchFamily="66" charset="0"/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hr-HR" dirty="0" smtClean="0">
                <a:sym typeface="Wingdings" pitchFamily="2" charset="2"/>
              </a:rPr>
              <a:t>Povodom Dana planeta Zemlje učenici su uredili prostor oko paviljona i to tako da su prikupljeni otpad razvrstali te papir odložili u plave vreće,a plastiku u žute.</a:t>
            </a:r>
            <a:endParaRPr lang="hr-HR" dirty="0" smtClean="0"/>
          </a:p>
        </p:txBody>
      </p:sp>
      <p:pic>
        <p:nvPicPr>
          <p:cNvPr id="5" name="Picture 4" descr="large_img_38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429000"/>
            <a:ext cx="3619500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arge_img_38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76672"/>
            <a:ext cx="3571875" cy="267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arge_img_38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6672"/>
            <a:ext cx="3619500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Paviljon 3 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429000"/>
            <a:ext cx="3609975" cy="270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hr-HR" sz="2200" dirty="0" smtClean="0"/>
              <a:t>12.3.2015 OŠ Eugena Kumičića potvrdila status “eko</a:t>
            </a:r>
            <a:r>
              <a:rPr lang="hr-HR" sz="2200" dirty="0" smtClean="0">
                <a:latin typeface="Arial" charset="0"/>
              </a:rPr>
              <a:t> </a:t>
            </a:r>
            <a:r>
              <a:rPr lang="hr-HR" sz="2200" dirty="0" smtClean="0"/>
              <a:t>škole”</a:t>
            </a:r>
            <a:endParaRPr lang="vi-VN" sz="2200" dirty="0" smtClean="0"/>
          </a:p>
          <a:p>
            <a:pPr algn="just" eaLnBrk="1" hangingPunct="1">
              <a:lnSpc>
                <a:spcPct val="80000"/>
              </a:lnSpc>
            </a:pPr>
            <a:r>
              <a:rPr lang="vi-VN" sz="2200" dirty="0" smtClean="0"/>
              <a:t>Tema ovogodišnjeg obilježavanja je ‘prijevoz’, a cilj je potaknuti učenike i djelatnike da u školu dolaze pješice ili biciklom, ili da racionaliziraju prijevoz automobilom, što znači da se više osoba dovozi u školu u istom vozilu.</a:t>
            </a:r>
          </a:p>
          <a:p>
            <a:pPr eaLnBrk="1" hangingPunct="1">
              <a:lnSpc>
                <a:spcPct val="80000"/>
              </a:lnSpc>
            </a:pPr>
            <a:endParaRPr lang="hr-HR" sz="2200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mtClean="0">
                <a:latin typeface="Monotype Corsiva" pitchFamily="66" charset="0"/>
              </a:rPr>
              <a:t>EKO ŠKOLA</a:t>
            </a:r>
            <a:endParaRPr lang="hr-HR">
              <a:latin typeface="Monotype Corsiva" pitchFamily="66" charset="0"/>
            </a:endParaRPr>
          </a:p>
        </p:txBody>
      </p:sp>
      <p:pic>
        <p:nvPicPr>
          <p:cNvPr id="34819" name="Picture 2" descr="OŠ E. Kumičića eko šk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Naša GLOBE škola uključena je u GLOBE program od 1999.</a:t>
            </a:r>
            <a:r>
              <a:rPr lang="hr-HR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g. i od tada </a:t>
            </a:r>
            <a: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šaljemo podatke u</a:t>
            </a:r>
            <a:r>
              <a:rPr lang="hr-HR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bazu. </a:t>
            </a:r>
            <a:endParaRPr lang="hr-HR" altLang="x-non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r-HR" altLang="x-non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Aktivno sudjelujemo na međužupanijskim i državnim smotrama</a:t>
            </a:r>
            <a:r>
              <a:rPr lang="hr-HR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(9 </a:t>
            </a:r>
            <a:r>
              <a:rPr lang="hr-HR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puta smo bili na državnoj smotri</a:t>
            </a: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r-H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Naše mjerne postaje su:</a:t>
            </a:r>
          </a:p>
          <a:p>
            <a:pPr marL="342900" indent="-3429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Potok Javoric</a:t>
            </a: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- hidrološko  i pedološko mjerno mjesto</a:t>
            </a:r>
            <a: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Akumulacijsko </a:t>
            </a:r>
            <a: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jezero </a:t>
            </a:r>
            <a:r>
              <a:rPr lang="vi-VN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Javorica</a:t>
            </a: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hidrološko </a:t>
            </a:r>
            <a:r>
              <a:rPr lang="hr-HR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mjerno </a:t>
            </a: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mjesto</a:t>
            </a:r>
            <a: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Ribnjak Bajer</a:t>
            </a: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hidrološko </a:t>
            </a:r>
            <a:r>
              <a:rPr lang="hr-HR" altLang="x-none" sz="1800" b="1" dirty="0">
                <a:latin typeface="Arial" panose="020B0604020202020204" pitchFamily="34" charset="0"/>
                <a:cs typeface="Arial" panose="020B0604020202020204" pitchFamily="34" charset="0"/>
              </a:rPr>
              <a:t>mjerno </a:t>
            </a: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mjesto</a:t>
            </a:r>
          </a:p>
          <a:p>
            <a:pPr marL="342900" indent="-3429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Školski park - atmosfersko i pedološko mjerno mjesto</a:t>
            </a:r>
          </a:p>
          <a:p>
            <a:pPr marL="342900" indent="-3429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PŠ </a:t>
            </a:r>
            <a:r>
              <a:rPr lang="hr-HR" altLang="x-non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Novaki</a:t>
            </a:r>
            <a:r>
              <a:rPr lang="hr-HR" altLang="x-non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pedološko mjerno mjesto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vi-VN" altLang="x-none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x-none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altLang="x-none" sz="1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vi-VN" altLang="x-none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20687" y="280988"/>
            <a:ext cx="8229601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6600" i="1" smtClean="0">
                <a:latin typeface="Monotype Corsiva" panose="03010101010201010101" pitchFamily="66" charset="0"/>
              </a:rPr>
              <a:t>O nama…</a:t>
            </a:r>
            <a:endParaRPr lang="hr-HR" sz="6600" i="1">
              <a:latin typeface="Monotype Corsiva" panose="03010101010201010101" pitchFamily="66" charset="0"/>
            </a:endParaRPr>
          </a:p>
        </p:txBody>
      </p:sp>
      <p:pic>
        <p:nvPicPr>
          <p:cNvPr id="15363" name="Picture 2" descr="http://i42.tinypic.com/29zra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88913"/>
            <a:ext cx="21605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AutoShape 4" descr="data:image/jpeg;base64,/9j/4AAQSkZJRgABAQAAAQABAAD/2wCEAAkGBxQTEhQUEhQUFRQVFRQZFxUUFxQUFRgUFBUWGBYXFRQYHCggGBwlHRQVITEhJSkrLi4uFx8zODMsNygtLisBCgoKDg0OGhAQGywkHCQsLCwsLCwsLCwsLCwsLCwsLCwsLCwsLCwsLCwsLCwsLCwsLCwsLCwsLCwsLCwsLDcsLP/AABEIAMIBAwMBIgACEQEDEQH/xAAcAAABBQEBAQAAAAAAAAAAAAACAAEDBAUGBwj/xABDEAABAwIEAwUFBQYEBQUAAAABAAIRAyEEEjFBBVFhInGBkaEGEzKx8EJSwdHhBxRTktLxI0NyghYzYqKyFReTwvL/xAAZAQEBAQEBAQAAAAAAAAAAAAABAgADBAX/xAAnEQACAgEEAgIBBQEAAAAAAAAAAQIREgMTITFBUQRhUiIyQnGRFP/aAAwDAQACEQMRAD8ANjVMxiTGqdjV9o+OJjVO1qZrVK0LAJoUgCTQpGtQIg1G1qcNRtCDCDUQaiaFIGrCC0KQNRMYpWsWsQGsRhikbTUjaSLGiMNRhqsMwZ1NggLFOSZmqAypw1GAnhawBDU8J4TwizAwnARQnhawGATwihKFNmGhKFIGIhTRkYbD0sxhaFLC0wNQTzVUCE8rjO5eTrCSj4LdTAtcRCKlQaHWAgD1VZtd2iNtWJXNxl1Z1WpC7SJn4Np0tfZFSw7W3AVb94MjZTuxLY1UtS6OkZ6b5Hdi0yr+9bz9Ek4L0bcfs8xY1TNakxqma1fTPAM1qka1O1qka1ADBqka1O1qka1YRgEbWp2tUjWoGhmtUjWp2tUjQtYiaFK1CAiAQJKyEYeogjAU0Nkrah5pIQEYQYaE8J4TgIsAYRQiATwiwBhOAiARBqLNQIaiaxGAnhS2NDQnCeEoUmGSTwlCxhkpShKEgCSoXlSvURCpARSnRZUlRjjWNUrWp2tUjWrtYUM1qkDU7WqVrUWNAtapGtTtapA1axoENUjWomtRhqLGgQEYCINUuUR1RY0RAIwEYaiARZgQEYCcBEAtZhgEQCcBEApswwCIBEGog1S2YEBOAjDU4aizUCGow1E1qsU4GyhyLjGyDIeSJtElW/fIW1SueUjrtwvsh/dXIXUCNVcLyNUwq81OcinpQKWRFkViq8FRFWpNnJwSYhRTGiE+ZMXLcm/T6InUkORTQlCqyHEg92kpYSTkGJxLWo2tVDD8ZoOpCr7xoYeZgzyjUnuVrBY+lUzBjw7KGl0bB4lsz0XfNBiWWtUrWpNapGhazUINRhqdoRgLWahgEYanDUYCLGhg1GAnARAIsaEAiDU4CMNRZqBDUQaiDUYatZqADUTWow1EGqXI1AhqNrUQaiAUtlKIwCINRAIlFlYgAJwiShFjQkkkoWNQpTIsqfKgcWCmUkJ4Ws2BGGpywo0oK1jgiFE1qM5QRmcAToCQJ7llY/2nwVF7adSvTa50xLhFtcztG+K2Rlp+zT931SXnmP8A2w4OnUcxlKrVa0wKjcoa620mY28E6LZWCPDff2mdNNd9VNQ4nUkZXuEZdCW/DAExrEDyHJUXEZY3T0W69flC8y4Ozij0Pg/tliM9P3r2uBdBBDWHKYkyLCOq7XHe1mEpCXVmOvEUz7x09Q3TvK8Raw2g/j9aJslrzPTS3cusNZpcs5y0k2epYz9p1BroZSqOb94kMnubfpr1WPjP2pVXWpU6bLzLpeYG2w8f7rig1sC3jzTDLrAMRoneYLSR0Ff23xdST797b6MDWAd0CfVV3+0OJLgTiK2u9V4g66Byx3hsxpGm/faUTMuoPmBfkT1UORWKOswvt1jKcf4weBbttDxqDcgAztc7rZpftMrQP8Gm/SS3O2RuIJMHr6LzY1Gi58remyelVBsDO4Mc+ipSkg20eh1v2q1jIp4djTaA7O4+MQm/9zMWWkZKDHWuWvkeBeuEp1g4gE38dfBMa2+Y66T1iydyTNtI9EpftMxO9Kge4VL2G+bv2V+l+050XoMJ6PcBHkV5QMZBUhrARtBtCcpBgj2XAftLoOtVpvZ1YRUHiIBHkVv4P2xwVQWxDG9Kks/8hC8Ep1r8+eienX3k6R5brZyDA+lcHiWVW5qT2vbftMIcLa3Cs5DyXzZh8W4fC46bEiRafkrTeI1WwQ6p0lx/NbcHA+ig1KF4DQ9psQ2za9UdBUfv0n6hamE9ucWz/Pcejw1/q4EpyNie1QiyryzC/tIxAjM2i8f6XNPmHQPJbWE/aWw/8yg9v+h7X/MNWsySO5yp4XMU/b7Bn7VQd7D/APWVL/xvgv4jv/jqfktyNI6MBFAXOt9tsF/GI72Vf6UZ9s8CBPvx/LU/pWdiqOgACdcLxT9o2EY9hpuqVcodLWNyi4gZi+OWwK4zj37WcS94Zhw2i2SNA95H+p1vIIplWj1vjvG6WEo1K1Y9mkAXARmOYw0AHcnReOY39smJJf7unSa2+UGSR2YmZuc3a8IXFcf45Wrg+8rVX5iC4OcS0lubL2dLZ3R3rAc5KN2avFePV8Q8Pr1X1HAADMdAOXLVZpqqIlCk1E3vElDKZAllrLfXqp2m/wBbBdIBR394R1IB/JSZsP8Acd35v1XjeoirXs419c2Pf80PvzzXXup4fenN7XaIPRZlThVBziWl7R93My3porjqx8ktr2YfvzzS98Vtng1GLPI5yQ63QBHT4FSMf4ro5hhKtakAtMwM6OnVPOF0jfZujvWP8qZ3AMP/ABneDR+SvJMaObqPkp21FvO4HRB/5lQiDeBM7CEdPg+GsS6tppDfKVXgDBY8jTXomBW7U4dS2NSP9IRM4fR5VP5SVOf0/wDAMMAnYlGHOtqugZgKezang1w+RU9Pho2Fbyd+Lls3+LCzm6bjJ6ohV25LqBw6fsVdeQPpKnpcJGvuqvgGD8U2/wARteznqNQgCAe+Oev10Sxz3Ws6Oe3X5LqqfBW/w6viWf1q4zgrDs4d7mfKVKyu8TWvZwAqkc+qlp4ojUz0XaVvZ2kZloHUOZPrKp/8L0x9r+ao0X/kXa77RPHs5ynjiAb9R3rSw2IOUTv3q6eCMaYLmmZgglwEcy2n19ETcANHF0CPhDyNdpFvJRKSRiH948e7+yB3EAP1ClrYQAGM3SWn5qi6k46kRynT/tXPeiuwomqcSb/adFWq15AgOd9dFIMOdA1kf7v6Ehw4kzlAPMFx9CwLf9MRUERmqeQAGk/gFQLM1QuBBH/T6rVq8Ne7ke/X5KE8Oe0aWOwiFG8n5OiikYGNbH9wfkqhXSu4ZP2B6EoDw3/pHkFS1o+xr7ObypiF0TuHR9geR/BC7BkfZA81W7E1HPQkt3936eh/JOncQ0LITz8ZSZS2KvkHbKfCD5IXGNWeNx9aLxKZK0wsPSpkQ4gCB9kH5hSGvQb/AJjgejGj8FXZTYdZHr6qb/0TNfsgd9/JdVrRXgNoCpxOntUrHuDfzWfiMU13+ZX/AO38FYrcKLdZVV2CPIKlqxMopFbMP4r/ABB/NG0A/wCe7+V35onYQzoUzaBGxV5lUgXhv8d/8rv6lG5jdqhPe0j8VKcITsUbcC77pVZGpFOOqQV1uEcDcFMcKeRRkakV2PIUgqu6o24NxOhVynwmoR8JVWbgpNeUTXFaFLhT/ulWcNwSoSBC3IcFSg90CC4dyunH12/C6qui4f7O1A34jpsSFtYTgToEuKVF2S5I4inxnFfeeY6fitPC8er2kVD4n8121HgxjUq3S4UBzXSmQ2jmMHx2odWVPT+pbeG4m4/Zf5D+pa9HAAK5TwrU8hwc7jsA2uQXmsCBEse5luUB0KifZSkY7dewsCQ7/wApXbCi1P7lqlwT7QHGD2Vp7Vao72s/JV2eybhM4iRJiaWgmws5d6KQRGiFzfx9N/xNZ5tieAObpVpm1pa5v5rnqmJIdkzUi4a3cBO9y1ev18G0uAI2PzC8r4p7NP8A3oQOy/P4ETC5v4sPCOioz8RxIMIBynucCon8aaItPdFvVU/ajgzqJaQDlIv0P0VgZHciofx4otHVnijImfS6ZvEG8z4BctkfyKIUqnIo2PQnRv4xSBgl89x/JJc7+71Pu/JJbYNZuGtOo+vo7qZjiAY6Ttz/AFVeoIE363/VCxwNwbiLE7LytGLIY06geFvJL3X3XEeJI9L+irF5zAQY3OyvU4gX8EPg1+iIVqosYIHcTf1R5A7bKecJFp1v8xfmFP7skw2T5HxRbG5eeTPqUHNP3h3fX0E1GuRMjzWm2o5re0JPP6smdlPLx9dVSm0bCL+iu3iIFsgVinxVtpbCir4Kbj68VWrYQi+t12j8mXsl6L8HQYekyqOz5Kb/ANIBC5AcQNP4TBHL8vFXcF7UPBuZudSdwbesr1Q10/3I5NSR09Lgv4LWocLACo8N422plGhtM28fMjzW2ysvVDF9HNyZFS4a2NFZo4BoMwm9+jZXlXiibZdptAUzHBZ4rKRtVajWaIqIveLPFVH71FCXhVRCqs/3qcVU0Fl/3yIVlQ94n94tRrNAVkYrrN96nFZajWX/AHnaB6H5hUMTgw57XWtPqCiFVP75GJsjlParhjXtGZswfwC46pwWnfservzXqeMpB4hYeJ4XYwhxLUjz13BmzZp83Jm8JIOpHqunr4BwJVOph3clOKKyZh/uL/vjy/VJaXu3dfVJakFszGH6+SlZSnYSeZUBF7T3KSnV7U30m8gadF8Y9Q/uiJFjbmee5A+oUfvMpja8Eka9N1fpVdoBmBc9o72IdITYijrABvYFwJ8Y1+tVqNVlWliSDrHdax5+CsNxc2kEfp9eSqvwcCYFzpmJ/FG3DGLaxf61/us6Q9Fxp59YBB8EBw158oJOnSbeiqjEAODQfUaxz8FaGJAi0zMAaW0kQpNdjvDgbaAaX171CWlwEg3G1/7q0yra4aRpCkOTK7s5Z016/CtwP9GFV4TnJPvBedRGnWVFR4C4XJBFtAfFa7KYdAh+pmYi88+vzU1TB1WE/C0bA1M1uuWSBqumbrgOX4KeHpPZOS+o69L+S1eH8VeD25i9zc9FWyk6wTz2HjvoitFiR4k/P5Koaso9A9KLFj/aRxETGnTYT81d4bxkubUEiwMdRJFvAjyVFwm0/PTu0UDsJqQOYmTv0mDsuq+TK7IeivBv4jj7fdTpPWDIOnorXB+M52y4wbzPKy4urgiYhx/3QO+I20U2Cc5oaYnKb2Oto+uq6r5Lu2Q9Fo9HbXVWhxhrnPabZTvvYm3kfJcXiPaEjPrdtgdbEx8lSw3ECMxBklxnqC0iDGu3ku0vkLijng12emsxYO6WF4g1wmRF/QwuCZx3K55JtlqR0J+EDksXh/E6kFo3zc+R36yl/IXgFA9ip1gWgjQp6dUExK5zBcWactNsABluWVsAHuUA4tFZwJgNdJJ5ZZPqfRdNxVYUdgSmBVIY1paCCIMeunzWRxLjwp1MsxAzE7ZSIHeZmyc6Q4nQuem94uWoe0WYtu0yXDWLA2IHoth+LAEk2Vxmmjm0aXvEDnLhcb7TTXpsHwgxIMagtk9Ln0QY72mcypaTYAjURY38JPio3ojizs6lMdFVfhgZ0XG1fa90zeCSO4aedgfEqbhXtIX1GgnZvQaa+p8kbsW6NTOhOBaks5/G3EmIAki8TYx+CSrKIWcfUqwTa3zUtOpofH69VmuquIGYCNARA06/Wqu4QneRGg+vq6+LKNHuot06mWenWfBWGPBHaAPTQ94dEg2VIns99iPFSUXc/LRSi4h1BEAATf4nFwA20bICcCRmAaDfQR4Ge7l8lMHtcbAgwBrI79NOiiNN1rmSYOUW1t081QtFRpabFsmJ7Mz4kIHAhzco7PaJEyY18Fbfm/8A1IMdPmhe8i3w7yQduf1spbpkPgDDYl0G0g8rkXtIjvVlmIMA6zJnaRYd36qi+o0DK54LtdYFr+SkfIETHiIjr6IYZP0agqhwAtM667fXmrOHbNzlMQbkDT9SsAucLEE31iQORttZa2BqkX+zob3nqNRdbFnVFmuzM4nMQSZA15WJVitw9zR2nADszLh9u7Y52myjo1RdwbbQRa5HXvUGeo599APQQLz378yldFFIYYtkF8l0wXDKXHbU21Nh4oiHRmHwxIymbnXMOfU8lpwQO0NrAyB1nnr10VR7HEl3uzt0EXEgiFV2iGiJtVxiGT1sN4n09Qo2ulzpaepH6dylr0ZBNzPfadOc/wB0n8PqBoLmOgiXGSCCOmp38wskamRVnTYObc7tzXUb8A3k0dRbSVSxHvGFmUDLPiZ+LW09Z1V12OZaTItLRYycpIB6Ty2S1JEt+yF3Dxr2mnmYP1ombw8tHZJvPdv5eCt0nh05XZQTADtDbnA8u9FTDjoM3+nytB71OTNwykwPa6zrwett+W6HEZ5JBz5hci17aXnZX3vjUOHfH5KMtBv2eW4VLVDGJDQ4pUYGtOa1zPSNPKPFVMVinPqCoJsIPMxN76iCtH3Xf5yI+go3026XEb32VbzqgwiUaOIc11wWmQQYkfFMt1jdW+Le0LnNDAOyGwXTuIj5KV1IGBAIneddiEFTCNMSBA0753mFa1WlwD00zn2Al0ybTB53vbdHxGrne5wtLWgfXKAtZ/Dg7py5eQUI4dl5+Xzt9QtHUoNs5+o528/mVa4XXLX5twHa9GGy0P3IbyCNDpv1+tELMHNgWxq7mD3fruq3F2L00X8FiyGDsTJcZv8AacXfiks84bk5oHVt0lW59kbC9lXLlN7SZE3trt4K0KhsSYGaOeumaPqyrCvAjNpvy1/WyAYkaZ9CDccgdht+a44tlJmp2wYJHK151uIVkNEAg37xoQFlUaj2kzB0+rKyKmk20nUb6R0USiXZcY+/1zKvUXgm51nSx3sPNY7Dp+e30R5K3RqS2BqTGsm2ht3Lm0Nl91UzOYzzNzY6c5spm1mNyuljnEGRkBDZ0kOHaJjwkKrTLrtAvEASBy0lWalQZRY5rA2BaDNoP5piy0WKOMomR7mmRp2mhriQLwR8P91K2vRaztNYHSQATnN7E3bB8/NDwvBCoewxoJHazEgTHac03JIBF7d11bxXss8iWVGsa1oIJYCbfFmcSOXxeiux5M/LSeTmJIv8LYAiNiLXJV3EcJAYXB3u2E6mA6zbGSOo7vFHRw7mGKmZz4BD26QBsSbfVtEdPEEEF7i8ZuyyTIDf9AM6X8UxQj0mN901pY4tOuYAAmZEZTYwOqovimSGybG7jJsG7HQiNuamwlao8FwY0FzgGiWuAGaLTCKlwr/FJqGp22kHKRAaQQYtM/gUvoSfh9QgQWSdBJIJ5W8T5IqmFJOYwwtMuHYNt2SXXII16JqZFMxD3hwjK5oLZB5nYgtsb3R0hTFN8sa1sOIFMic24Ji2rfIoXRjGr0jIvIlpFhqAOkxB9AtXOcozGIs0WFzHxNzW3tEEk6KpiKgzNLO0dQ2DJywGjWN/FDhS9725g3KXEQ4SQe1aO8OE7QhWBPiWsLiC1gGsNAubE929yDEbrH4jgGPyn3bg67puNGnL32jzWzxUXIBDQBMAWdINgRr46QVmNrkm5c5vcXEaTYnwtyS3XQMoYKsQC1rS0W+Jp7U/ESdzcJmNcJM5ZEEtymAPgDWDTcGOeiuhuYt+LTQtym43BNrHTqq1SmyS4yw3bAk6OuCPrRFk0RMxpPZzZgNrSABt0084R0qYIkwCZsYBiTtv3dVaZhxUY4AF9pFspBj7Lg4dUIoEMJLgx4DrPAiAJEmb6i89FLSDEiNMfZItEhxjvgnXVRzPLla+gFxP13KOtUJESM2ptEAa9518k+HpgC5kn+GQ4y6fvRa+6yTrkmmLNJ/T1+SRJ2Pn+iapXyszPDRcAze3PmdLoMRiWkgEGHaG8EX20GkQTusgyQ5de5aZ84TGq6RDojWQTI6kFC46GbQduUee6QB6XOg6dPBUmVYbqh+8SPukfiFHnNxDotqB10IEoato1HhJi/LwumDrWdaJ/DSLLGsdrG8vl+aSZlN8fEwdC6mD5FwKSqjWY37tJnNlJgt0uCdhEb9yM4IMbaXE6i152tff07lK/GCSQATr9QNeajBcbCW6TPM201+uq6OTIsch2YkRJsABABt8IHcj94Q65MkGB9rTfrIUGMoQ50aCNesafoo6Fpc0kQ4bHRwO/h6I4fIl+lXaXZbj1uDoPBTYGsBI7o8/7qCnhpdmnK0OLvtGS4CAMoKt4ai8ugAZSATp4RNh/fqoaTLRdwuJJdDRMtvsB0ne8J2PdNzqTGh8ZnqlhqDAC5waSYhxGgAkEGeY8kzKDjJIsDqNBpuVzaSKNrheNyhwaYBabjXwHPQLToe0Dc3uxnJdN3umXSRobCeWwXKNpPEnshpEaEkkgzvZT4ZzG3JaLC4ymJ3M9wW6Gz0GhWaWnM5rcsSc1wBzsAPVc+TSbVeWue/KAS97gQybCYIPgVj/AL+czjAJcTIaXD7oFpgXkyAiZji/I1weHmRDANRoC6xcBBseq6IbOlbiRmJcxpY0CASIOXcCZm53WUccBL3vhxLjlOpLpyxAGhKza3E4OWQ9rdg0s0Jkkb99tN1XxGKp1IzBwqC5+Ig7b3IjruVuDWah4mwNIayXC0WY241O957ohZtfiFQt2MNAJDo1I1bFzt1vAKfHy8QKbTlntN3HZsSDznoq+G4c4hswGOJs0RPIgwfKd5VroLNPDtLg4kZXNZJJENAIMQbfZECLWlQ4rFk9qxbI00mLgfnA1QV2hn+HaANGkki/PQ2JUWHhjBIcW7NJ8TzGu3IqTdBPLgc+cAiJmTBvEOE2FrbJ8HiBm7RkNaZIuJB53SxPEiWE+5BMAEFrSJIs4Ny2NtrdFRwlAiA4y8nY6mJDWieUjTfohxA0sPVY5/YIIJ0k2E6a9/1C0WUmGoQ6S2STaJtPpoqbOGvBNRpGapGVjxlI6ZiIuMsTGsIatWownsugEgmeR+0PJS0Jq4vK2mCxrpHxHLAJMQJm8WG+6x+JPmJsMttCL2ixI6KBmPqGQXA7REWtaesqVoDmvBEkx2RJtvA6Sodthdmc58GZkjfqZ+rqt7w3EwPA98LROCa8kFwaW2h5M2IEkA65i7yKHEcOdMNDpIYTBGhIGk7zE9VeINGYaTSCRMEzcyLDluLqwyRbTxzDpp9aK+/hTmuD5cQRIg6OEjLfrHdKo4kQDmYCSLAnLl53EE3O43CcbJwGLZEAAmb6wdeRme4qOrLW2a4xcA8tJ2mIH5FVjX7AJjXXadI6d1rXVrE14bIbIcIAJjS5mdNDa34Iargmh6IJJBEDX7w/X9U+IpRuHSbFtxIi19dRsqj65B3jWe/YKR9eNp8TPJHKJtpBEAam/W3oSkgPFm7i/dySRb9MckYbxr3hWyO2BtOn+yUkl6JgT44wKkc2fJR8K+33nylqdJRH9rFFzB6tG2X5NH5nzVyg45tT9Zk6S5s6klJ57QkwG2HKJ05Ip7LxtmZbbXkkkhiSPccjrnX8HKnXMi/f4pJINIn4bem4nUNkHcGRotXAn/DqdGg+MBJJKMuiiWgvbIBuPmPzKm404imSCQbXFjrHyASSVQ6FFj2VefelsnLYxNpzOExziy0WDsuGwe2BttsmSS+hRl4N5zvubTF9O0NFnYlx7PXNPgDHyTJKSWWaY/w2nfIb/wC5S8OPw97/AJN/NJJSu2ZGzxmq4PBBMzEydI0Q4VoJqEgEw/W/IpJLqUzn+I2YyPvu/wDMq5hHEAkEggtgix1akkpXaAuUaYNOCAQXU5BAIMmoTIRcEMOfFvjFrWDqgA8gB4JJKpdGMvGVnZanadZxAubAsJgIKTQ6hhnOEuJqS43JHu2G5PW6ZJERZkZQXska/k4fgFb11vcfIpJKdTtHNma3XxPyQ1Rr0n5pklRL6KNM2SSSXU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r-HR">
              <a:latin typeface="Constantia" pitchFamily="18" charset="0"/>
            </a:endParaRPr>
          </a:p>
        </p:txBody>
      </p:sp>
      <p:pic>
        <p:nvPicPr>
          <p:cNvPr id="15365" name="Picture 8" descr="http://nekretnine-hrvatska.hr/include/dbImages/u4011_r34560_baka-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924300"/>
            <a:ext cx="391318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http://www.virovitica.net/ieNews/slike/n_16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33056"/>
            <a:ext cx="40322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2" descr="http://os-ekumicica-slatina.skole.hr/upload/os-ekumicica-slatina/images/newsimg/619/Image/unnamed_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188913"/>
            <a:ext cx="24241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kstniOkvir 8"/>
          <p:cNvSpPr txBox="1">
            <a:spLocks noChangeArrowheads="1"/>
          </p:cNvSpPr>
          <p:nvPr/>
        </p:nvSpPr>
        <p:spPr bwMode="auto">
          <a:xfrm>
            <a:off x="755650" y="3141663"/>
            <a:ext cx="2087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>
                <a:latin typeface="Constantia" pitchFamily="18" charset="0"/>
              </a:rPr>
              <a:t>POTOK JAVORICA</a:t>
            </a:r>
          </a:p>
        </p:txBody>
      </p:sp>
      <p:sp>
        <p:nvSpPr>
          <p:cNvPr id="15369" name="TekstniOkvir 9"/>
          <p:cNvSpPr txBox="1">
            <a:spLocks noChangeArrowheads="1"/>
          </p:cNvSpPr>
          <p:nvPr/>
        </p:nvSpPr>
        <p:spPr bwMode="auto">
          <a:xfrm>
            <a:off x="1187450" y="5516563"/>
            <a:ext cx="259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>
                <a:latin typeface="Constantia" pitchFamily="18" charset="0"/>
              </a:rPr>
              <a:t>RIBNJAK BAJER</a:t>
            </a:r>
          </a:p>
        </p:txBody>
      </p:sp>
      <p:sp>
        <p:nvSpPr>
          <p:cNvPr id="15370" name="TekstniOkvir 10"/>
          <p:cNvSpPr txBox="1">
            <a:spLocks noChangeArrowheads="1"/>
          </p:cNvSpPr>
          <p:nvPr/>
        </p:nvSpPr>
        <p:spPr bwMode="auto">
          <a:xfrm>
            <a:off x="8893175" y="2997200"/>
            <a:ext cx="719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>
              <a:latin typeface="Constantia" pitchFamily="18" charset="0"/>
            </a:endParaRPr>
          </a:p>
        </p:txBody>
      </p:sp>
      <p:sp>
        <p:nvSpPr>
          <p:cNvPr id="15371" name="TekstniOkvir 11"/>
          <p:cNvSpPr txBox="1">
            <a:spLocks noChangeArrowheads="1"/>
          </p:cNvSpPr>
          <p:nvPr/>
        </p:nvSpPr>
        <p:spPr bwMode="auto">
          <a:xfrm>
            <a:off x="4716463" y="5589588"/>
            <a:ext cx="4032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r-HR" dirty="0">
              <a:latin typeface="Constantia" pitchFamily="18" charset="0"/>
            </a:endParaRPr>
          </a:p>
          <a:p>
            <a:pPr algn="ctr"/>
            <a:r>
              <a:rPr lang="hr-HR" dirty="0">
                <a:latin typeface="Constantia" pitchFamily="18" charset="0"/>
              </a:rPr>
              <a:t>AKUMULACIJSKO JEZERO JAVORICA</a:t>
            </a:r>
          </a:p>
        </p:txBody>
      </p:sp>
      <p:sp>
        <p:nvSpPr>
          <p:cNvPr id="15372" name="TekstniOkvir 12"/>
          <p:cNvSpPr txBox="1">
            <a:spLocks noChangeArrowheads="1"/>
          </p:cNvSpPr>
          <p:nvPr/>
        </p:nvSpPr>
        <p:spPr bwMode="auto">
          <a:xfrm>
            <a:off x="6516688" y="3429000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solidFill>
                  <a:schemeClr val="bg1"/>
                </a:solidFill>
                <a:latin typeface="Constantia" pitchFamily="18" charset="0"/>
              </a:rPr>
              <a:t>PŠ NOVAKI</a:t>
            </a:r>
          </a:p>
        </p:txBody>
      </p:sp>
      <p:pic>
        <p:nvPicPr>
          <p:cNvPr id="15373" name="Picture 3" descr="C:\Users\Nastavnik\Desktop\11079787_890436121022697_185788999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113" y="188913"/>
            <a:ext cx="223202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TekstniOkvir 15"/>
          <p:cNvSpPr txBox="1">
            <a:spLocks noChangeArrowheads="1"/>
          </p:cNvSpPr>
          <p:nvPr/>
        </p:nvSpPr>
        <p:spPr bwMode="auto">
          <a:xfrm>
            <a:off x="3348038" y="3357563"/>
            <a:ext cx="1944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onstantia" pitchFamily="18" charset="0"/>
              </a:rPr>
              <a:t>ŠKOLSKI PARK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15369" grpId="0"/>
      <p:bldP spid="15371" grpId="0"/>
      <p:bldP spid="15372" grpId="0"/>
      <p:bldP spid="153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b="1" smtClean="0"/>
              <a:t/>
            </a:r>
            <a:br>
              <a:rPr lang="hr-HR" b="1" smtClean="0"/>
            </a:br>
            <a:r>
              <a:rPr lang="hr-HR" b="1" smtClean="0"/>
              <a:t/>
            </a:r>
            <a:br>
              <a:rPr lang="hr-HR" b="1" smtClean="0"/>
            </a:br>
            <a:r>
              <a:rPr lang="hr-HR" b="1" smtClean="0"/>
              <a:t/>
            </a:r>
            <a:br>
              <a:rPr lang="hr-HR" b="1" smtClean="0"/>
            </a:br>
            <a:r>
              <a:rPr lang="hr-HR" b="1" smtClean="0"/>
              <a:t/>
            </a:r>
            <a:br>
              <a:rPr lang="hr-HR" b="1" smtClean="0"/>
            </a:br>
            <a:r>
              <a:rPr lang="hr-HR" b="1" smtClean="0"/>
              <a:t> </a:t>
            </a:r>
            <a:r>
              <a:rPr lang="hr-HR" sz="4400">
                <a:latin typeface="Monotype Corsiva" panose="03010101010201010101" pitchFamily="66" charset="0"/>
              </a:rPr>
              <a:t>Promocija GLOBE programa</a:t>
            </a:r>
            <a:r>
              <a:rPr lang="hr-HR" sz="4400" smtClean="0">
                <a:latin typeface="Monotype Corsiva" panose="03010101010201010101" pitchFamily="66" charset="0"/>
              </a:rPr>
              <a:t>…</a:t>
            </a:r>
            <a:br>
              <a:rPr lang="hr-HR" sz="4400" smtClean="0">
                <a:latin typeface="Monotype Corsiva" panose="03010101010201010101" pitchFamily="66" charset="0"/>
              </a:rPr>
            </a:br>
            <a:r>
              <a:rPr lang="hr-HR" sz="3100" b="1" smtClean="0"/>
              <a:t>POUČAVANJE MLADIH GLOBOVACA </a:t>
            </a:r>
            <a:r>
              <a:rPr lang="hr-HR" b="1" smtClean="0"/>
              <a:t/>
            </a:r>
            <a:br>
              <a:rPr lang="hr-HR" b="1" smtClean="0"/>
            </a:br>
            <a:endParaRPr lang="hr-HR" b="1" smtClean="0"/>
          </a:p>
        </p:txBody>
      </p:sp>
      <p:pic>
        <p:nvPicPr>
          <p:cNvPr id="7" name="Rezervirano mjesto sadržaja 6" descr="neimenovan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3140968"/>
            <a:ext cx="448849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3" name="Pravokutnik 7"/>
          <p:cNvSpPr>
            <a:spLocks noChangeArrowheads="1"/>
          </p:cNvSpPr>
          <p:nvPr/>
        </p:nvSpPr>
        <p:spPr bwMode="auto">
          <a:xfrm>
            <a:off x="762000" y="1219200"/>
            <a:ext cx="7696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 sz="2800" dirty="0">
              <a:latin typeface="Calibri" pitchFamily="34" charset="0"/>
              <a:cs typeface="Arial" charset="0"/>
            </a:endParaRPr>
          </a:p>
          <a:p>
            <a:pPr algn="just"/>
            <a:r>
              <a:rPr lang="vi-VN" sz="2400" dirty="0">
                <a:latin typeface="Calibri" pitchFamily="34" charset="0"/>
                <a:cs typeface="Arial" charset="0"/>
              </a:rPr>
              <a:t>Na početku svake školske godine mi stariji globovci poučavamo mlađe globovce. </a:t>
            </a:r>
            <a:r>
              <a:rPr lang="vi-VN" sz="2400" dirty="0" smtClean="0">
                <a:latin typeface="Calibri" pitchFamily="34" charset="0"/>
                <a:cs typeface="Arial" charset="0"/>
              </a:rPr>
              <a:t>Nakon </a:t>
            </a:r>
            <a:r>
              <a:rPr lang="vi-VN" sz="2400" dirty="0">
                <a:latin typeface="Calibri" pitchFamily="34" charset="0"/>
                <a:cs typeface="Arial" charset="0"/>
              </a:rPr>
              <a:t>određenog vremena oni i sami počinju mjeriti i slati podatke u bazu</a:t>
            </a:r>
            <a:endParaRPr lang="hr-HR" sz="2400" dirty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1"/>
          <p:cNvSpPr>
            <a:spLocks noGrp="1"/>
          </p:cNvSpPr>
          <p:nvPr>
            <p:ph type="title"/>
          </p:nvPr>
        </p:nvSpPr>
        <p:spPr>
          <a:xfrm>
            <a:off x="971550" y="836613"/>
            <a:ext cx="7024688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altLang="x-none" smtClean="0"/>
              <a:t>    </a:t>
            </a:r>
            <a:r>
              <a:rPr lang="hr-HR" altLang="x-none" sz="3200" b="1" smtClean="0">
                <a:latin typeface="Monotype Corsiva" pitchFamily="66" charset="0"/>
              </a:rPr>
              <a:t>SURADNJA S MEDIJIMA</a:t>
            </a:r>
          </a:p>
        </p:txBody>
      </p:sp>
      <p:sp>
        <p:nvSpPr>
          <p:cNvPr id="36866" name="Rezervirano mjesto sadržaja 2"/>
          <p:cNvSpPr>
            <a:spLocks noGrp="1"/>
          </p:cNvSpPr>
          <p:nvPr>
            <p:ph idx="1"/>
          </p:nvPr>
        </p:nvSpPr>
        <p:spPr>
          <a:xfrm>
            <a:off x="971550" y="2060575"/>
            <a:ext cx="6777038" cy="3508375"/>
          </a:xfrm>
        </p:spPr>
        <p:txBody>
          <a:bodyPr/>
          <a:lstStyle/>
          <a:p>
            <a:pPr algn="ctr" eaLnBrk="1" hangingPunct="1"/>
            <a:r>
              <a:rPr lang="hr-HR" smtClean="0"/>
              <a:t> Naše aktivnosti objavljujemo na stranicama škole,grada Slatine, radio postaji ,školskom listu,Vt-netu, Marinianis TV-u.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hr-HR" smtClean="0"/>
              <a:t>                                                              </a:t>
            </a:r>
          </a:p>
        </p:txBody>
      </p:sp>
      <p:pic>
        <p:nvPicPr>
          <p:cNvPr id="11265" name="Picture 1" descr="C:\Users\Ivanić\Desktop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05263"/>
            <a:ext cx="40655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Ivanić\Desktop\Untitle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4005263"/>
            <a:ext cx="360045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b="1" smtClean="0">
                <a:latin typeface="Monotype Corsiva" pitchFamily="66" charset="0"/>
              </a:rPr>
              <a:t>GLOBOVCI NA DRUŠTVENIM MREŽAMA     </a:t>
            </a:r>
            <a:endParaRPr lang="hr-HR" b="1">
              <a:latin typeface="Monotype Corsiva" pitchFamily="66" charset="0"/>
            </a:endParaRPr>
          </a:p>
        </p:txBody>
      </p:sp>
      <p:sp>
        <p:nvSpPr>
          <p:cNvPr id="38914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dirty="0" smtClean="0"/>
              <a:t>Budući da je u novije vrijeme sve popularniji način komunikacije preko društvenih mreža odlučili smo napraviti svoj profil na društvenoj mreži </a:t>
            </a:r>
            <a:r>
              <a:rPr lang="hr-HR" dirty="0" err="1" smtClean="0"/>
              <a:t>Facebook</a:t>
            </a:r>
            <a:r>
              <a:rPr lang="hr-HR" dirty="0" smtClean="0"/>
              <a:t>. Naš profil se može naći pod nazivom </a:t>
            </a:r>
            <a:r>
              <a:rPr lang="hr-HR" b="1" dirty="0" smtClean="0"/>
              <a:t>Globe </a:t>
            </a:r>
            <a:r>
              <a:rPr lang="hr-HR" b="1" dirty="0" err="1" smtClean="0"/>
              <a:t>Kumicic</a:t>
            </a:r>
            <a:r>
              <a:rPr lang="hr-HR" b="1" dirty="0" smtClean="0">
                <a:latin typeface="Arial" charset="0"/>
              </a:rPr>
              <a:t>.</a:t>
            </a:r>
            <a:endParaRPr lang="hr-HR" dirty="0" smtClean="0">
              <a:latin typeface="Arial" charset="0"/>
            </a:endParaRPr>
          </a:p>
        </p:txBody>
      </p:sp>
      <p:pic>
        <p:nvPicPr>
          <p:cNvPr id="43010" name="Picture 2" descr="C:\Users\Nastavnik\Desktop\prt sct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135938" cy="440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1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024687" cy="223222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4000" err="1">
                <a:latin typeface="Monotype Corsiva" panose="03010101010201010101" pitchFamily="66" charset="0"/>
              </a:rPr>
              <a:t>Orginalna</a:t>
            </a:r>
            <a:r>
              <a:rPr lang="hr-HR" sz="4000">
                <a:latin typeface="Monotype Corsiva" panose="03010101010201010101" pitchFamily="66" charset="0"/>
              </a:rPr>
              <a:t> rješenja u provedbi </a:t>
            </a:r>
            <a:r>
              <a:rPr lang="hr-HR" sz="4000" smtClean="0">
                <a:latin typeface="Monotype Corsiva" panose="03010101010201010101" pitchFamily="66" charset="0"/>
              </a:rPr>
              <a:t>programa…</a:t>
            </a:r>
            <a:r>
              <a:rPr lang="hr-HR" altLang="x-none" sz="4000" smtClean="0"/>
              <a:t/>
            </a:r>
            <a:br>
              <a:rPr lang="hr-HR" altLang="x-none" sz="4000" smtClean="0"/>
            </a:br>
            <a:r>
              <a:rPr lang="hr-HR" altLang="x-none" sz="4000" b="1" smtClean="0"/>
              <a:t/>
            </a:r>
            <a:br>
              <a:rPr lang="hr-HR" altLang="x-none" sz="4000" b="1" smtClean="0"/>
            </a:br>
            <a:endParaRPr lang="hr-HR" altLang="x-none" sz="4000" b="1" smtClean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dirty="0" smtClean="0"/>
              <a:t>U našoj školi djeluje i školska zadruga </a:t>
            </a:r>
            <a:r>
              <a:rPr lang="hr-HR" dirty="0" err="1" smtClean="0"/>
              <a:t>Zalathnuk</a:t>
            </a:r>
            <a:r>
              <a:rPr lang="hr-HR" dirty="0" smtClean="0"/>
              <a:t> u sklopu koje proizvodimo prirodnu kozmetiku i imamo svoj eko vrt. Ove godine ćemo se predstaviti projektom „</a:t>
            </a:r>
            <a:r>
              <a:rPr lang="hr-HR" dirty="0" err="1" smtClean="0"/>
              <a:t>Batat</a:t>
            </a:r>
            <a:r>
              <a:rPr lang="hr-HR" dirty="0" smtClean="0"/>
              <a:t> u školskom vrtu”. Smatramo da je to najbolji način da sami iskusimo i vidimo kako GLOBE mjerenja imaju svoju svrhu. Posadit ćemo biljku kada su za nju najbolji uvjeti koje smo odredili GLOBE mjerenjima. Tu biljku ćemo  iskoristiti i popularizirati zdravu prehranu u školskoj kuhinji.</a:t>
            </a:r>
          </a:p>
        </p:txBody>
      </p:sp>
      <p:pic>
        <p:nvPicPr>
          <p:cNvPr id="36867" name="Picture 2" descr="C:\Users\Branimir\Moje slike\neven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C:\Users\Branimir\Moje slike\lavan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2656"/>
            <a:ext cx="31257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C:\Users\Branimir\Moje slike\nevenova kre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36912"/>
            <a:ext cx="302418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C:\Users\Branimir\Moje slike\SAPUN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276872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Slika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293096"/>
            <a:ext cx="3457575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dirty="0" smtClean="0"/>
              <a:t>Posjetili smo OŠ Josipa Kozarca i </a:t>
            </a:r>
            <a:r>
              <a:rPr lang="hr-HR" dirty="0" err="1" smtClean="0"/>
              <a:t>razmijenjivali</a:t>
            </a:r>
            <a:r>
              <a:rPr lang="hr-HR" dirty="0" smtClean="0"/>
              <a:t> iskustva u GLOBU </a:t>
            </a:r>
          </a:p>
          <a:p>
            <a:pPr eaLnBrk="1" hangingPunct="1"/>
            <a:r>
              <a:rPr lang="hr-HR" dirty="0" smtClean="0"/>
              <a:t>Osim toga surađivali smo u sklopu projekta KFT sa mađarskom školom iz grada </a:t>
            </a:r>
            <a:r>
              <a:rPr lang="hr-HR" dirty="0" err="1" smtClean="0"/>
              <a:t>Szigetvara</a:t>
            </a:r>
            <a:r>
              <a:rPr lang="hr-HR" dirty="0" smtClean="0"/>
              <a:t>.</a:t>
            </a:r>
            <a:r>
              <a:rPr lang="hr-HR" dirty="0" smtClean="0">
                <a:latin typeface="Arial" charset="0"/>
              </a:rPr>
              <a:t> </a:t>
            </a:r>
            <a:endParaRPr lang="hr-HR" dirty="0" smtClean="0"/>
          </a:p>
          <a:p>
            <a:pPr eaLnBrk="1" hangingPunct="1"/>
            <a:endParaRPr lang="hr-HR" dirty="0" smtClean="0"/>
          </a:p>
          <a:p>
            <a:pPr eaLnBrk="1" hangingPunct="1"/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Među </a:t>
            </a:r>
            <a:r>
              <a:rPr lang="hr-HR" err="1" smtClean="0"/>
              <a:t>školama.</a:t>
            </a:r>
            <a:r>
              <a:rPr lang="hr-HR" smtClean="0"/>
              <a:t>.</a:t>
            </a:r>
            <a:endParaRPr lang="hr-HR"/>
          </a:p>
        </p:txBody>
      </p:sp>
      <p:pic>
        <p:nvPicPr>
          <p:cNvPr id="40963" name="Picture 1" descr="C:\Users\Nastavnik\Downloads\IMG_437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73526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Slika 4" descr="mjwerenja mađarsk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60648"/>
            <a:ext cx="259238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 descr="https://scontent-vie.xx.fbcdn.net/hphotos-xpf1/v/t1.0-9/10364001_1518890308363785_8050728896350042004_n.jpg?oh=6a8e7a9c5fd6063e132884ba9d7929b6&amp;oe=55BA1E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60648"/>
            <a:ext cx="23749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Slika 6" descr="plakat 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089400"/>
            <a:ext cx="442753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Rezervirano mjesto sadržaja 3" descr="plakat 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05263"/>
            <a:ext cx="38163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84188" y="214313"/>
            <a:ext cx="8175625" cy="14144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altLang="x-none" smtClean="0"/>
              <a:t>  </a:t>
            </a:r>
            <a:r>
              <a:rPr lang="hr-HR" sz="3600" b="1" smtClean="0"/>
              <a:t>NAŠE SURADNJE izvan škole…</a:t>
            </a:r>
            <a:br>
              <a:rPr lang="hr-HR" sz="3600" b="1" smtClean="0"/>
            </a:br>
            <a:r>
              <a:rPr lang="hr-HR" altLang="x-none" sz="3600" b="1" smtClean="0"/>
              <a:t>Suradnja s tvrtkom “Slavonska ravnica”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r-HR" altLang="x-none" sz="2000" dirty="0" smtClean="0"/>
              <a:t>Ostvarili smo suradnju s tvrtkom “Slavonska ravnica”, koja se bavi ekološkom proizvodnjom.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x-none" sz="2000" dirty="0" smtClean="0"/>
              <a:t>Surađivali smo s poljoprivrednom savjetodavnom službom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sz="2000" dirty="0" smtClean="0"/>
              <a:t>Suradnja s eko imanjem na Višnjici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r-HR" altLang="x-none" sz="2000" dirty="0" smtClean="0"/>
          </a:p>
        </p:txBody>
      </p:sp>
      <p:pic>
        <p:nvPicPr>
          <p:cNvPr id="7" name="Picture 6" descr="slavonska ravnic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428650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6" descr="Image and video hosting by TinyPi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284984"/>
            <a:ext cx="41052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 descr="http://os-ekumicica-slatina.skole.hr/upload/os-ekumicica-slatina/images/newsimg/560/Image/predavanj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620688"/>
            <a:ext cx="4084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slov 1"/>
          <p:cNvSpPr>
            <a:spLocks noGrp="1"/>
          </p:cNvSpPr>
          <p:nvPr>
            <p:ph type="title"/>
          </p:nvPr>
        </p:nvSpPr>
        <p:spPr>
          <a:xfrm>
            <a:off x="1042988" y="404813"/>
            <a:ext cx="7024687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altLang="x-none" b="1" smtClean="0"/>
              <a:t>NAŠI PROJEKTI</a:t>
            </a:r>
          </a:p>
        </p:txBody>
      </p:sp>
      <p:sp>
        <p:nvSpPr>
          <p:cNvPr id="45058" name="Rezervirano mjesto sadržaja 2"/>
          <p:cNvSpPr>
            <a:spLocks noGrp="1"/>
          </p:cNvSpPr>
          <p:nvPr>
            <p:ph idx="1"/>
          </p:nvPr>
        </p:nvSpPr>
        <p:spPr>
          <a:xfrm>
            <a:off x="1116013" y="1773238"/>
            <a:ext cx="6777037" cy="4679950"/>
          </a:xfrm>
        </p:spPr>
        <p:txBody>
          <a:bodyPr/>
          <a:lstStyle/>
          <a:p>
            <a:pPr marL="68263" indent="0" algn="just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hr-HR" sz="2000" b="1" dirty="0" smtClean="0"/>
              <a:t>1.Projekt KFT (znanjem i prijateljstvom za bolje sutra)</a:t>
            </a:r>
          </a:p>
          <a:p>
            <a:pPr marL="68263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hr-HR" sz="2000" b="1" dirty="0" smtClean="0"/>
              <a:t>2.Projekt- Informatička znanja za uspješnu i kreativnu budućnost</a:t>
            </a:r>
            <a:endParaRPr lang="hr-HR" sz="2000" dirty="0" smtClean="0"/>
          </a:p>
          <a:p>
            <a:pPr marL="68263" indent="0" algn="just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hr-HR" sz="2000" b="1" dirty="0" smtClean="0"/>
              <a:t>3.Comenius partnerstva </a:t>
            </a:r>
            <a:r>
              <a:rPr lang="hr-HR" sz="2000" dirty="0" smtClean="0"/>
              <a:t>Plesni prijatelji</a:t>
            </a:r>
          </a:p>
          <a:p>
            <a:pPr marL="68263" indent="0" algn="just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hr-HR" sz="2000" b="1" dirty="0" smtClean="0"/>
              <a:t>4.</a:t>
            </a:r>
            <a:r>
              <a:rPr lang="vi-VN" sz="2000" b="1" dirty="0" smtClean="0"/>
              <a:t> Naša škola među odabranih 20 škola za prvu fazu pilot projekta e-Škole</a:t>
            </a:r>
            <a:r>
              <a:rPr lang="hr-HR" sz="2000" b="1" dirty="0" smtClean="0"/>
              <a:t>.</a:t>
            </a:r>
          </a:p>
          <a:p>
            <a:pPr marL="68263" indent="0"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hr-HR" sz="1700" b="1" dirty="0" smtClean="0"/>
          </a:p>
          <a:p>
            <a:pPr marL="68263" indent="0" eaLnBrk="1" hangingPunct="1">
              <a:lnSpc>
                <a:spcPct val="80000"/>
              </a:lnSpc>
            </a:pPr>
            <a:endParaRPr lang="hr-HR" sz="17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03848" y="3789040"/>
            <a:ext cx="3119999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4820" name="Picture 2" descr="D:\Documents and Settings\Korisnik\My Documents\My Pictures\com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933056"/>
            <a:ext cx="314325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D:\Documents and Settings\Korisnik\My Documents\My Pictures\i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317182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smtClean="0"/>
          </a:p>
          <a:p>
            <a:pPr eaLnBrk="1" hangingPunct="1"/>
            <a:r>
              <a:rPr lang="hr-HR" smtClean="0"/>
              <a:t>Za školu u Szigetvaru izrađivali smo ekokurik</a:t>
            </a:r>
            <a:r>
              <a:rPr lang="hr-HR" smtClean="0">
                <a:latin typeface="Arial" charset="0"/>
              </a:rPr>
              <a:t>u</a:t>
            </a:r>
            <a:r>
              <a:rPr lang="hr-HR" smtClean="0"/>
              <a:t>lum koji sadrži kurikulume GLOBE programa i EKOŠKOLE, a tim projektom naša škola i škola u Szigetvaru dobile su sredstva iz EU fonda kojim su izrađene tri učionice za učenike s posebnim potrebama,a mi smo dobili opremu za provedbu GLOBE programa u vrijednosti 15.000 KN. Škola iz Mađarske tim projektom izgradila je tribine na školskom igralištu.</a:t>
            </a:r>
          </a:p>
          <a:p>
            <a:pPr eaLnBrk="1" hangingPunct="1"/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354" y="153693"/>
            <a:ext cx="8429317" cy="146743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b="1" smtClean="0">
                <a:latin typeface="Monotype Corsiva" pitchFamily="66" charset="0"/>
              </a:rPr>
              <a:t>KFT PROJEKT</a:t>
            </a:r>
            <a:endParaRPr lang="hr-HR" b="1">
              <a:latin typeface="Monotype Corsiva" pitchFamily="66" charset="0"/>
            </a:endParaRPr>
          </a:p>
        </p:txBody>
      </p:sp>
      <p:pic>
        <p:nvPicPr>
          <p:cNvPr id="46083" name="Slika 3" descr="učionica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3213100"/>
            <a:ext cx="3024187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Slika 4" descr="sv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0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Slika 6" descr="kof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2131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 descr="https://fbcdn-sphotos-f-a.akamaihd.net/hphotos-ak-xfp1/v/t1.0-9/10322540_1527350060851143_1131788140597159291_n.jpg?oh=8a569ceecfc273422957969ab3132804&amp;oe=55BA7A91&amp;__gda__=1438051265_02c111ab636b736088563966559e140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284984"/>
            <a:ext cx="30257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 smtClean="0">
                <a:ln>
                  <a:noFill/>
                </a:ln>
                <a:effectLst/>
                <a:latin typeface="Arial" charset="0"/>
              </a:rPr>
              <a:t>Temperatura i pH</a:t>
            </a:r>
            <a:endParaRPr smtClean="0">
              <a:ln>
                <a:noFill/>
              </a:ln>
              <a:effectLst/>
              <a:latin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71600" y="1412776"/>
          <a:ext cx="6777037" cy="350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7107" name="TextBox 6"/>
          <p:cNvSpPr txBox="1">
            <a:spLocks noChangeArrowheads="1"/>
          </p:cNvSpPr>
          <p:nvPr/>
        </p:nvSpPr>
        <p:spPr bwMode="auto">
          <a:xfrm>
            <a:off x="2339975" y="5300663"/>
            <a:ext cx="337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Mjerna postaja potoka Javorice</a:t>
            </a:r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7740650" y="2636838"/>
            <a:ext cx="287338" cy="1444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Minus 9"/>
          <p:cNvSpPr/>
          <p:nvPr/>
        </p:nvSpPr>
        <p:spPr>
          <a:xfrm>
            <a:off x="7740650" y="2924175"/>
            <a:ext cx="287338" cy="144463"/>
          </a:xfrm>
          <a:prstGeom prst="mathMin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10" name="TextBox 10"/>
          <p:cNvSpPr txBox="1">
            <a:spLocks noChangeArrowheads="1"/>
          </p:cNvSpPr>
          <p:nvPr/>
        </p:nvSpPr>
        <p:spPr bwMode="auto">
          <a:xfrm>
            <a:off x="8101013" y="2781300"/>
            <a:ext cx="479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pH</a:t>
            </a:r>
            <a:endParaRPr lang="en-US"/>
          </a:p>
        </p:txBody>
      </p:sp>
      <p:sp>
        <p:nvSpPr>
          <p:cNvPr id="47111" name="TextBox 11"/>
          <p:cNvSpPr txBox="1">
            <a:spLocks noChangeArrowheads="1"/>
          </p:cNvSpPr>
          <p:nvPr/>
        </p:nvSpPr>
        <p:spPr bwMode="auto">
          <a:xfrm>
            <a:off x="7885113" y="2492375"/>
            <a:ext cx="81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Temp.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kstniOkvir 4"/>
          <p:cNvSpPr txBox="1">
            <a:spLocks noChangeArrowheads="1"/>
          </p:cNvSpPr>
          <p:nvPr/>
        </p:nvSpPr>
        <p:spPr bwMode="auto">
          <a:xfrm>
            <a:off x="2627313" y="5734050"/>
            <a:ext cx="4608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200">
                <a:latin typeface="Century Gothic" pitchFamily="34" charset="0"/>
              </a:rPr>
              <a:t>Mjerna postaja Školski park </a:t>
            </a:r>
          </a:p>
        </p:txBody>
      </p:sp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8713787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8"/>
          <p:cNvSpPr txBox="1">
            <a:spLocks noChangeArrowheads="1"/>
          </p:cNvSpPr>
          <p:nvPr/>
        </p:nvSpPr>
        <p:spPr bwMode="auto">
          <a:xfrm>
            <a:off x="900113" y="404813"/>
            <a:ext cx="7417415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3100" dirty="0"/>
              <a:t>Mjerenje temperature tla </a:t>
            </a:r>
            <a:r>
              <a:rPr lang="hr-HR" sz="3100" dirty="0" smtClean="0"/>
              <a:t>na </a:t>
            </a:r>
            <a:r>
              <a:rPr lang="hr-HR" sz="3100" dirty="0"/>
              <a:t>5 cm i 10 cm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dirty="0" smtClean="0"/>
              <a:t>1.ATMOSFERSKA MJERENJA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TEMPERATURA  ZRAKA –mjerimo ju svaki dan uključujući i praznike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OBLACI – također promatramo kada mjerimo 	i temperaturu zraka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TLAK ZRAKA – mjerimo barometrom također svakodnevno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VISINA SNIJEGA – mjeri se </a:t>
            </a:r>
            <a:r>
              <a:rPr lang="hr-HR" dirty="0" err="1" smtClean="0"/>
              <a:t>snijegomjernom</a:t>
            </a:r>
            <a:r>
              <a:rPr lang="hr-HR" dirty="0" smtClean="0"/>
              <a:t> letvom i 			      metrom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hr-HR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hr-HR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b="1" dirty="0" smtClean="0">
                <a:latin typeface="Monotype Corsiva" panose="03010101010201010101" pitchFamily="66" charset="0"/>
              </a:rPr>
              <a:t>Naša mjerenja…</a:t>
            </a:r>
            <a:endParaRPr lang="hr-HR" b="1" dirty="0">
              <a:latin typeface="Monotype Corsiva" panose="03010101010201010101" pitchFamily="66" charset="0"/>
            </a:endParaRPr>
          </a:p>
        </p:txBody>
      </p:sp>
      <p:pic>
        <p:nvPicPr>
          <p:cNvPr id="5" name="Picture 4" descr="D:\Documents and Settings\Katja\Desktop\GLOBE\kucica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76700"/>
            <a:ext cx="3652837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Nastavnik\Desktop\11063394_890436371022672_142830831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05064"/>
            <a:ext cx="3829050" cy="26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2"/>
          <p:cNvSpPr txBox="1">
            <a:spLocks noChangeArrowheads="1"/>
          </p:cNvSpPr>
          <p:nvPr/>
        </p:nvSpPr>
        <p:spPr bwMode="auto">
          <a:xfrm>
            <a:off x="2339975" y="6021388"/>
            <a:ext cx="4714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>
                <a:latin typeface="Century Gothic" pitchFamily="34" charset="0"/>
              </a:rPr>
              <a:t>Mjerna postaja Školski park</a:t>
            </a:r>
          </a:p>
        </p:txBody>
      </p:sp>
      <p:sp>
        <p:nvSpPr>
          <p:cNvPr id="49154" name="TextBox 12"/>
          <p:cNvSpPr txBox="1">
            <a:spLocks noChangeArrowheads="1"/>
          </p:cNvSpPr>
          <p:nvPr/>
        </p:nvSpPr>
        <p:spPr bwMode="auto">
          <a:xfrm>
            <a:off x="1547813" y="549275"/>
            <a:ext cx="61928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000">
                <a:latin typeface="Century Gothic" pitchFamily="34" charset="0"/>
              </a:rPr>
              <a:t>Usporedba temperatura </a:t>
            </a:r>
            <a:endParaRPr lang="en-US" sz="3000">
              <a:latin typeface="Century Gothic" pitchFamily="34" charset="0"/>
            </a:endParaRPr>
          </a:p>
        </p:txBody>
      </p:sp>
      <p:pic>
        <p:nvPicPr>
          <p:cNvPr id="4915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5"/>
          <p:cNvGraphicFramePr/>
          <p:nvPr/>
        </p:nvGraphicFramePr>
        <p:xfrm>
          <a:off x="331758" y="336528"/>
          <a:ext cx="8343901" cy="582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2771775" y="6165850"/>
            <a:ext cx="407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>
                <a:latin typeface="Century Gothic" pitchFamily="34" charset="0"/>
              </a:rPr>
              <a:t>Mjerna postaja školski park</a:t>
            </a: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1187450" y="5805488"/>
            <a:ext cx="7777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Ožu. Tra.   Svi.   Lip.  Srp.   Kol.   Ruj.   Lis.  Stu.  Pros.  Sij.   Velj.  Ožu.</a:t>
            </a:r>
            <a:endParaRPr lang="en-US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9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024687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altLang="x-none" smtClean="0">
                <a:latin typeface="Arial" charset="0"/>
              </a:rPr>
              <a:t>VISINA SNIJEGA</a:t>
            </a:r>
          </a:p>
        </p:txBody>
      </p:sp>
      <p:sp>
        <p:nvSpPr>
          <p:cNvPr id="51202" name="Text Box 11"/>
          <p:cNvSpPr txBox="1">
            <a:spLocks noChangeArrowheads="1"/>
          </p:cNvSpPr>
          <p:nvPr/>
        </p:nvSpPr>
        <p:spPr bwMode="auto">
          <a:xfrm>
            <a:off x="1258888" y="5373688"/>
            <a:ext cx="1944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/>
              <a:t>Mjerna postaja Školski park</a:t>
            </a:r>
          </a:p>
        </p:txBody>
      </p:sp>
      <p:sp>
        <p:nvSpPr>
          <p:cNvPr id="51203" name="Text Box 12"/>
          <p:cNvSpPr txBox="1">
            <a:spLocks noChangeArrowheads="1"/>
          </p:cNvSpPr>
          <p:nvPr/>
        </p:nvSpPr>
        <p:spPr bwMode="auto">
          <a:xfrm>
            <a:off x="6011863" y="5445125"/>
            <a:ext cx="1800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/>
              <a:t>Mjerna postaja Novaki</a:t>
            </a:r>
          </a:p>
        </p:txBody>
      </p:sp>
      <p:pic>
        <p:nvPicPr>
          <p:cNvPr id="5120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00213"/>
            <a:ext cx="431958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0213"/>
            <a:ext cx="431958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5"/>
            <a:ext cx="8066088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3419475" y="600075"/>
            <a:ext cx="18827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900"/>
              <a:t>OBORINE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Mjerenje tlaka</a:t>
            </a:r>
            <a:endParaRPr lang="hr-HR"/>
          </a:p>
        </p:txBody>
      </p:sp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484313"/>
            <a:ext cx="6491287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Nastavnik\Desktop\10615869_890436107689365_162109155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avokutnik 9"/>
          <p:cNvSpPr/>
          <p:nvPr/>
        </p:nvSpPr>
        <p:spPr>
          <a:xfrm>
            <a:off x="323528" y="2564904"/>
            <a:ext cx="8568952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6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Hvala na pozornosti!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zervirano mjesto sadržaja 1"/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572000"/>
          </a:xfrm>
        </p:spPr>
        <p:txBody>
          <a:bodyPr/>
          <a:lstStyle/>
          <a:p>
            <a:pPr eaLnBrk="1" hangingPunct="1"/>
            <a:r>
              <a:rPr lang="hr-HR" smtClean="0"/>
              <a:t>2.VODA – na tri mjerne postaje mjerimo temperaturu vode, pH, nitrate, nitrite i otopljeni kisik</a:t>
            </a:r>
          </a:p>
          <a:p>
            <a:pPr eaLnBrk="1" hangingPunct="1"/>
            <a:endParaRPr lang="hr-HR" smtClean="0"/>
          </a:p>
          <a:p>
            <a:pPr eaLnBrk="1" hangingPunct="1"/>
            <a:r>
              <a:rPr lang="hr-HR" smtClean="0"/>
              <a:t>3.BIOMETRIJSKA MJERENJA provodimo na terenskoj nastavi listopadna šuma – visina i opseg stabla, biomasa</a:t>
            </a:r>
          </a:p>
          <a:p>
            <a:pPr eaLnBrk="1" hangingPunct="1"/>
            <a:endParaRPr lang="hr-HR" smtClean="0"/>
          </a:p>
          <a:p>
            <a:pPr eaLnBrk="1" hangingPunct="1"/>
            <a:r>
              <a:rPr lang="hr-HR" smtClean="0"/>
              <a:t>4.TLO - temperaturu tla mjerimo na  5 i 10 cm dubine na tri mjerna mjesta. Osim toga određivali smo vlažnost u tlu i karakterizaciju vrste tla.</a:t>
            </a:r>
          </a:p>
          <a:p>
            <a:pPr eaLnBrk="1" hangingPunct="1"/>
            <a:endParaRPr lang="hr-HR" smtClean="0"/>
          </a:p>
          <a:p>
            <a:pPr eaLnBrk="1" hangingPunct="1"/>
            <a:endParaRPr lang="hr-HR" smtClean="0"/>
          </a:p>
        </p:txBody>
      </p:sp>
      <p:pic>
        <p:nvPicPr>
          <p:cNvPr id="17410" name="Picture 2" descr="C:\Users\Nastavnik\Desktop\11077790_890436074356035_102097787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295275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C:\Users\Nastavnik\Desktop\11076060_890436361022673_62279969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0"/>
            <a:ext cx="26733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kstniOkvir 4"/>
          <p:cNvSpPr txBox="1">
            <a:spLocks noChangeArrowheads="1"/>
          </p:cNvSpPr>
          <p:nvPr/>
        </p:nvSpPr>
        <p:spPr bwMode="auto">
          <a:xfrm>
            <a:off x="755650" y="6092825"/>
            <a:ext cx="2087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onstantia" pitchFamily="18" charset="0"/>
              </a:rPr>
              <a:t>MJERENJE VODE</a:t>
            </a:r>
          </a:p>
        </p:txBody>
      </p:sp>
      <p:sp>
        <p:nvSpPr>
          <p:cNvPr id="17413" name="TekstniOkvir 5"/>
          <p:cNvSpPr txBox="1">
            <a:spLocks noChangeArrowheads="1"/>
          </p:cNvSpPr>
          <p:nvPr/>
        </p:nvSpPr>
        <p:spPr bwMode="auto">
          <a:xfrm>
            <a:off x="6443663" y="6092825"/>
            <a:ext cx="216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onstantia" pitchFamily="18" charset="0"/>
              </a:rPr>
              <a:t>MJERENJE TLA</a:t>
            </a:r>
          </a:p>
        </p:txBody>
      </p:sp>
      <p:pic>
        <p:nvPicPr>
          <p:cNvPr id="17414" name="Picture 2" descr="http://os-ekumicica-slatina.skole.hr/upload/os-ekumicica-slatina/album/239/large_img_92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0"/>
            <a:ext cx="2898775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kstniOkvir 7"/>
          <p:cNvSpPr txBox="1">
            <a:spLocks noChangeArrowheads="1"/>
          </p:cNvSpPr>
          <p:nvPr/>
        </p:nvSpPr>
        <p:spPr bwMode="auto">
          <a:xfrm>
            <a:off x="3419475" y="5805488"/>
            <a:ext cx="2592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r-HR">
              <a:latin typeface="Constantia" pitchFamily="18" charset="0"/>
            </a:endParaRPr>
          </a:p>
          <a:p>
            <a:pPr algn="ctr"/>
            <a:r>
              <a:rPr lang="hr-HR">
                <a:latin typeface="Constantia" pitchFamily="18" charset="0"/>
              </a:rPr>
              <a:t>BIOMETRIJA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6261" b="6261"/>
          <a:stretch>
            <a:fillRect/>
          </a:stretch>
        </p:blipFill>
        <p:spPr>
          <a:xfrm>
            <a:off x="1547813" y="1412875"/>
            <a:ext cx="1522412" cy="20161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 cstate="print"/>
          <a:srcRect r="12411" b="27042"/>
          <a:stretch/>
        </p:blipFill>
        <p:spPr>
          <a:xfrm>
            <a:off x="3708400" y="1196975"/>
            <a:ext cx="1511300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8363" y="1169988"/>
            <a:ext cx="1604962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kstniOkvir 2"/>
          <p:cNvSpPr txBox="1">
            <a:spLocks noChangeArrowheads="1"/>
          </p:cNvSpPr>
          <p:nvPr/>
        </p:nvSpPr>
        <p:spPr bwMode="auto">
          <a:xfrm>
            <a:off x="3276600" y="3492500"/>
            <a:ext cx="2303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onstantia" pitchFamily="18" charset="0"/>
              </a:rPr>
              <a:t>Veličina pupa 12mm</a:t>
            </a:r>
          </a:p>
        </p:txBody>
      </p:sp>
      <p:sp>
        <p:nvSpPr>
          <p:cNvPr id="18437" name="TekstniOkvir 6"/>
          <p:cNvSpPr txBox="1">
            <a:spLocks noChangeArrowheads="1"/>
          </p:cNvSpPr>
          <p:nvPr/>
        </p:nvSpPr>
        <p:spPr bwMode="auto">
          <a:xfrm>
            <a:off x="5724525" y="3500438"/>
            <a:ext cx="2447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onstantia" pitchFamily="18" charset="0"/>
              </a:rPr>
              <a:t>Veličina pupa 17 mm</a:t>
            </a:r>
          </a:p>
        </p:txBody>
      </p:sp>
      <p:sp>
        <p:nvSpPr>
          <p:cNvPr id="18438" name="TekstniOkvir 7"/>
          <p:cNvSpPr txBox="1">
            <a:spLocks noChangeArrowheads="1"/>
          </p:cNvSpPr>
          <p:nvPr/>
        </p:nvSpPr>
        <p:spPr bwMode="auto">
          <a:xfrm>
            <a:off x="395288" y="1125538"/>
            <a:ext cx="1152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u="sng">
                <a:latin typeface="Constantia" pitchFamily="18" charset="0"/>
              </a:rPr>
              <a:t>BREZA</a:t>
            </a:r>
          </a:p>
        </p:txBody>
      </p:sp>
      <p:pic>
        <p:nvPicPr>
          <p:cNvPr id="9" name="Picture Placeholder 4"/>
          <p:cNvPicPr>
            <a:picLocks noChangeAspect="1"/>
          </p:cNvPicPr>
          <p:nvPr/>
        </p:nvPicPr>
        <p:blipFill>
          <a:blip r:embed="rId5" cstate="print"/>
          <a:srcRect t="6261" b="6261"/>
          <a:stretch>
            <a:fillRect/>
          </a:stretch>
        </p:blipFill>
        <p:spPr>
          <a:xfrm>
            <a:off x="1476375" y="4110038"/>
            <a:ext cx="1655763" cy="239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0" name="TekstniOkvir 9"/>
          <p:cNvSpPr txBox="1">
            <a:spLocks noChangeArrowheads="1"/>
          </p:cNvSpPr>
          <p:nvPr/>
        </p:nvSpPr>
        <p:spPr bwMode="auto">
          <a:xfrm>
            <a:off x="323850" y="3573463"/>
            <a:ext cx="2519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u="sng">
                <a:latin typeface="Constantia" pitchFamily="18" charset="0"/>
              </a:rPr>
              <a:t>CRVENI JAVOR</a:t>
            </a: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6" cstate="print"/>
          <a:srcRect l="14521" t="7162" r="-310" b="12998"/>
          <a:stretch/>
        </p:blipFill>
        <p:spPr>
          <a:xfrm>
            <a:off x="3708400" y="4108450"/>
            <a:ext cx="1655763" cy="235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7" cstate="print"/>
          <a:srcRect l="10343" r="6082"/>
          <a:stretch/>
        </p:blipFill>
        <p:spPr>
          <a:xfrm>
            <a:off x="6084888" y="4046538"/>
            <a:ext cx="1511300" cy="240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3" name="TekstniOkvir 13"/>
          <p:cNvSpPr txBox="1">
            <a:spLocks noChangeArrowheads="1"/>
          </p:cNvSpPr>
          <p:nvPr/>
        </p:nvSpPr>
        <p:spPr bwMode="auto">
          <a:xfrm>
            <a:off x="900113" y="260350"/>
            <a:ext cx="73437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latin typeface="Constantia" pitchFamily="18" charset="0"/>
              </a:rPr>
              <a:t>5.FENOLOGIJA-od ove godine promatramo  i pupanje te listanje, cvjetanje i žućenje</a:t>
            </a:r>
          </a:p>
          <a:p>
            <a:endParaRPr lang="hr-HR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  <p:bldP spid="184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944714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4400" dirty="0" smtClean="0">
                <a:latin typeface="Monotype Corsiva" panose="03010101010201010101" pitchFamily="66" charset="0"/>
              </a:rPr>
              <a:t>KORIŠTENJE PODATAKA</a:t>
            </a:r>
            <a:br>
              <a:rPr lang="hr-HR" sz="4400" dirty="0" smtClean="0">
                <a:latin typeface="Monotype Corsiva" panose="03010101010201010101" pitchFamily="66" charset="0"/>
              </a:rPr>
            </a:br>
            <a:r>
              <a:rPr lang="hr-HR" sz="4400" dirty="0" smtClean="0">
                <a:latin typeface="Monotype Corsiva" panose="03010101010201010101" pitchFamily="66" charset="0"/>
              </a:rPr>
              <a:t>Globe </a:t>
            </a:r>
            <a:r>
              <a:rPr lang="hr-HR" sz="4400" dirty="0">
                <a:latin typeface="Monotype Corsiva" panose="03010101010201010101" pitchFamily="66" charset="0"/>
              </a:rPr>
              <a:t>u nastavi…</a:t>
            </a:r>
            <a:endParaRPr lang="hr-HR" altLang="x-none" sz="4400" b="1" dirty="0">
              <a:solidFill>
                <a:srgbClr val="92D05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483" name="Rezervirano mjesto teksta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58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r-HR" altLang="x-none" smtClean="0"/>
              <a:t>GEOGRAFIJA</a:t>
            </a:r>
          </a:p>
        </p:txBody>
      </p:sp>
      <p:sp>
        <p:nvSpPr>
          <p:cNvPr id="20484" name="Rezervirano mjesto teksta 4"/>
          <p:cNvSpPr>
            <a:spLocks noGrp="1"/>
          </p:cNvSpPr>
          <p:nvPr>
            <p:ph type="body" sz="half" idx="3"/>
          </p:nvPr>
        </p:nvSpPr>
        <p:spPr>
          <a:xfrm>
            <a:off x="4572000" y="1500188"/>
            <a:ext cx="4041775" cy="65405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r-HR" altLang="x-none" dirty="0" smtClean="0"/>
              <a:t>PRIRODA I BIOLOGIJA</a:t>
            </a:r>
          </a:p>
        </p:txBody>
      </p:sp>
      <p:sp>
        <p:nvSpPr>
          <p:cNvPr id="20485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500063" y="2071688"/>
            <a:ext cx="4040187" cy="3846512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x-none" b="1" smtClean="0"/>
              <a:t>orijentacija u prostoru (strane svijeta,  azimut, koordinate, GPS, topografske karte)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r-HR" altLang="x-none" b="1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x-none" b="1" smtClean="0"/>
              <a:t>vrijeme i klima (oblaci, padaline,  temperatura zraka, tla, vode)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r-HR" altLang="x-none" smtClean="0"/>
          </a:p>
        </p:txBody>
      </p:sp>
      <p:sp>
        <p:nvSpPr>
          <p:cNvPr id="2048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3438" y="2143125"/>
            <a:ext cx="4041775" cy="384651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x-none" b="1" dirty="0" smtClean="0"/>
              <a:t>terenska nastava u listopadnoj šumi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x-none" b="1" dirty="0" smtClean="0"/>
              <a:t>mjerenja prema GLOBE protokolu za tlo, biometrijska mjerenja, atmosferu i vodu.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r-HR" altLang="x-none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989138"/>
            <a:ext cx="3468687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060848"/>
            <a:ext cx="3106738" cy="414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zervirano mjesto teksta 4"/>
          <p:cNvSpPr>
            <a:spLocks noGrp="1"/>
          </p:cNvSpPr>
          <p:nvPr>
            <p:ph type="body" idx="1"/>
          </p:nvPr>
        </p:nvSpPr>
        <p:spPr>
          <a:xfrm>
            <a:off x="468313" y="333375"/>
            <a:ext cx="2087562" cy="1079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r-HR" altLang="x-none" smtClean="0"/>
              <a:t>KEMIJA</a:t>
            </a:r>
          </a:p>
        </p:txBody>
      </p:sp>
      <p:sp>
        <p:nvSpPr>
          <p:cNvPr id="21508" name="Rezervirano mjesto teksta 6"/>
          <p:cNvSpPr>
            <a:spLocks noGrp="1"/>
          </p:cNvSpPr>
          <p:nvPr>
            <p:ph type="body" sz="quarter" idx="3"/>
          </p:nvPr>
        </p:nvSpPr>
        <p:spPr>
          <a:xfrm>
            <a:off x="5003800" y="333375"/>
            <a:ext cx="3055938" cy="1090613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r-HR" altLang="x-none" smtClean="0"/>
              <a:t>INFORMATIKA</a:t>
            </a:r>
          </a:p>
        </p:txBody>
      </p:sp>
      <p:sp>
        <p:nvSpPr>
          <p:cNvPr id="20485" name="Rezervirano mjesto sadržaja 7"/>
          <p:cNvSpPr>
            <a:spLocks noGrp="1"/>
          </p:cNvSpPr>
          <p:nvPr>
            <p:ph sz="quarter" idx="4"/>
          </p:nvPr>
        </p:nvSpPr>
        <p:spPr>
          <a:xfrm>
            <a:off x="4857750" y="1571625"/>
            <a:ext cx="3419475" cy="3175000"/>
          </a:xfrm>
        </p:spPr>
        <p:txBody>
          <a:bodyPr/>
          <a:lstStyle/>
          <a:p>
            <a:pPr marL="68263" indent="0" algn="ctr" eaLnBrk="1" hangingPunct="1">
              <a:buFont typeface="Wingdings 2" pitchFamily="18" charset="2"/>
              <a:buNone/>
            </a:pPr>
            <a:r>
              <a:rPr lang="hr-HR" sz="2000" b="1" smtClean="0"/>
              <a:t>U nastavi informatike koristimo se našom bazom podataka pri izrađivanju grafova.</a:t>
            </a:r>
          </a:p>
        </p:txBody>
      </p:sp>
      <p:pic>
        <p:nvPicPr>
          <p:cNvPr id="9" name="Picture 3" descr="ehfcif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288" y="3500438"/>
            <a:ext cx="3730625" cy="27717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7" name="Pravokutnik 9"/>
          <p:cNvSpPr>
            <a:spLocks noChangeArrowheads="1"/>
          </p:cNvSpPr>
          <p:nvPr/>
        </p:nvSpPr>
        <p:spPr bwMode="auto">
          <a:xfrm>
            <a:off x="444500" y="1423988"/>
            <a:ext cx="36004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b="1">
                <a:latin typeface="Verdana" pitchFamily="34" charset="0"/>
              </a:rPr>
              <a:t>U nastavi kemije koristimo GLOBE protokole pri obrađivanju nastavne cjeline voda</a:t>
            </a:r>
            <a:r>
              <a:rPr lang="hr-HR" b="1">
                <a:latin typeface="Century Gothic" pitchFamily="34" charset="0"/>
              </a:rPr>
              <a:t>,</a:t>
            </a:r>
            <a:r>
              <a:rPr lang="vi-VN" b="1">
                <a:latin typeface="Verdana" pitchFamily="34" charset="0"/>
              </a:rPr>
              <a:t>kod kiselosti i lužnatosti otopina, </a:t>
            </a:r>
            <a:r>
              <a:rPr lang="hr-HR" b="1">
                <a:latin typeface="Century Gothic" pitchFamily="34" charset="0"/>
              </a:rPr>
              <a:t>mjerimo fizikalno-kemijske parametre vode.</a:t>
            </a:r>
            <a:endParaRPr lang="vi-VN" b="1">
              <a:latin typeface="Verdana" pitchFamily="34" charset="0"/>
            </a:endParaRPr>
          </a:p>
        </p:txBody>
      </p:sp>
      <p:pic>
        <p:nvPicPr>
          <p:cNvPr id="29703" name="Picture 2" descr="D:\Documents and Settings\Korisnik\My Documents\My Pictures\informati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38147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dirty="0"/>
              <a:t>Budući da smo prošle školske godine radili na </a:t>
            </a:r>
            <a:r>
              <a:rPr lang="hr-HR" dirty="0" smtClean="0"/>
              <a:t>projektu “Kada </a:t>
            </a:r>
            <a:r>
              <a:rPr lang="hr-HR" dirty="0"/>
              <a:t>je optimalno vrijeme za sadnju školskog vrta“ </a:t>
            </a:r>
            <a:r>
              <a:rPr lang="hr-HR" dirty="0" smtClean="0"/>
              <a:t> istraživali smo uvjete potrebne </a:t>
            </a:r>
            <a:r>
              <a:rPr lang="hr-HR" dirty="0"/>
              <a:t>za sadnju ljekovitog bilja. </a:t>
            </a:r>
            <a:endParaRPr lang="hr-HR" dirty="0" smtClean="0"/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dirty="0" smtClean="0"/>
              <a:t>Ove </a:t>
            </a:r>
            <a:r>
              <a:rPr lang="hr-HR" dirty="0"/>
              <a:t>smo školske godine odlučili </a:t>
            </a:r>
            <a:r>
              <a:rPr lang="hr-HR" dirty="0" smtClean="0"/>
              <a:t> </a:t>
            </a:r>
            <a:r>
              <a:rPr lang="hr-HR" dirty="0"/>
              <a:t>proširiti i </a:t>
            </a:r>
            <a:r>
              <a:rPr lang="hr-HR" dirty="0" smtClean="0"/>
              <a:t>prošlogodišnji projekt </a:t>
            </a:r>
            <a:r>
              <a:rPr lang="hr-HR" dirty="0"/>
              <a:t>i školski vrt </a:t>
            </a:r>
            <a:r>
              <a:rPr lang="hr-HR" dirty="0" smtClean="0"/>
              <a:t>te </a:t>
            </a:r>
            <a:r>
              <a:rPr lang="hr-HR" dirty="0"/>
              <a:t>tako odrediti uvjete potrebne za sadnju </a:t>
            </a:r>
            <a:r>
              <a:rPr lang="hr-HR" dirty="0" err="1"/>
              <a:t>batata</a:t>
            </a:r>
            <a:r>
              <a:rPr lang="hr-HR" dirty="0"/>
              <a:t> </a:t>
            </a:r>
            <a:r>
              <a:rPr lang="hr-HR" dirty="0" smtClean="0"/>
              <a:t>i povezati ih </a:t>
            </a:r>
            <a:r>
              <a:rPr lang="hr-HR" dirty="0"/>
              <a:t>s našim GLOBE </a:t>
            </a:r>
            <a:r>
              <a:rPr lang="hr-HR" dirty="0" smtClean="0"/>
              <a:t>mjerenjima.</a:t>
            </a:r>
            <a:endParaRPr lang="hr-HR" dirty="0"/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r-HR" dirty="0"/>
              <a:t>	</a:t>
            </a:r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58528" y="155568"/>
            <a:ext cx="8283793" cy="125079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>
                <a:latin typeface="Monotype Corsiva" panose="03010101010201010101" pitchFamily="66" charset="0"/>
              </a:rPr>
              <a:t>Naš projekt…</a:t>
            </a:r>
            <a:br>
              <a:rPr lang="hr-HR" smtClean="0">
                <a:latin typeface="Monotype Corsiva" panose="03010101010201010101" pitchFamily="66" charset="0"/>
              </a:rPr>
            </a:br>
            <a:r>
              <a:rPr lang="hr-HR" err="1" smtClean="0">
                <a:latin typeface="Monotype Corsiva" panose="03010101010201010101" pitchFamily="66" charset="0"/>
              </a:rPr>
              <a:t>Batat</a:t>
            </a:r>
            <a:r>
              <a:rPr lang="hr-HR" smtClean="0">
                <a:latin typeface="Monotype Corsiva" panose="03010101010201010101" pitchFamily="66" charset="0"/>
              </a:rPr>
              <a:t> u školskom vrtu</a:t>
            </a:r>
            <a:endParaRPr lang="hr-HR">
              <a:latin typeface="Monotype Corsiva" panose="03010101010201010101" pitchFamily="66" charset="0"/>
            </a:endParaRPr>
          </a:p>
        </p:txBody>
      </p:sp>
      <p:pic>
        <p:nvPicPr>
          <p:cNvPr id="22531" name="Picture 2" descr="https://fbcdn-sphotos-h-a.akamaihd.net/hphotos-ak-xpf1/v/t34.0-12/11086665_782295191866998_1228698248_n.jpg?oh=a1cce33a732d1c0d285ceb494224fb39&amp;oe=55109120&amp;__gda__=1427113456_015fc50c801285161207a5a5d644a3f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077072"/>
            <a:ext cx="381635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http://os-ekumicica-slatina.skole.hr/upload/os-ekumicica-slatina/images/newsimg/560/Image/bata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33056"/>
            <a:ext cx="41243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http://os-ekumicica-slatina.skole.hr/upload/os-ekumicica-slatina/images/newsimg/560/Image/predavanj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60648"/>
            <a:ext cx="313055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2" descr="http://os-ekumicica-slatina.skole.hr/upload/os-ekumicica-slatina/images/newsimg/560/Image/uvod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88640"/>
            <a:ext cx="46799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smtClean="0"/>
              <a:t>U sklopu GLOBE I EKOPROJEKTA imali smo prodajnu izložbu za Dane kruha u kojoj je sudjelovala cijela škola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Integrirani dan -DANI KRUHA</a:t>
            </a:r>
            <a:endParaRPr lang="hr-HR"/>
          </a:p>
        </p:txBody>
      </p:sp>
      <p:pic>
        <p:nvPicPr>
          <p:cNvPr id="23555" name="Slika 3" descr="dani kruh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2420938"/>
            <a:ext cx="4392613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eg"/></Relationships>
</file>

<file path=ppt/theme/theme1.xml><?xml version="1.0" encoding="utf-8"?>
<a:theme xmlns:a="http://schemas.openxmlformats.org/drawingml/2006/main" name="Papir">
  <a:themeElements>
    <a:clrScheme name="Bogatstv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  <a:fontScheme name="Austin">
    <a:maj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Austin">
    <a:fillStyleLst>
      <a:solidFill>
        <a:schemeClr val="phClr"/>
      </a:solidFill>
      <a:gradFill rotWithShape="1">
        <a:gsLst>
          <a:gs pos="0">
            <a:schemeClr val="phClr">
              <a:tint val="20000"/>
              <a:satMod val="180000"/>
              <a:lumMod val="98000"/>
            </a:schemeClr>
          </a:gs>
          <a:gs pos="40000">
            <a:schemeClr val="phClr">
              <a:tint val="30000"/>
              <a:satMod val="260000"/>
              <a:lumMod val="84000"/>
            </a:schemeClr>
          </a:gs>
          <a:gs pos="100000">
            <a:schemeClr val="phClr">
              <a:tint val="100000"/>
              <a:satMod val="110000"/>
              <a:lumMod val="100000"/>
            </a:schemeClr>
          </a:gs>
        </a:gsLst>
        <a:lin ang="5040000" scaled="1"/>
      </a:gradFill>
      <a:gradFill rotWithShape="1">
        <a:gsLst>
          <a:gs pos="0">
            <a:schemeClr val="phClr"/>
          </a:gs>
          <a:gs pos="100000">
            <a:schemeClr val="phClr">
              <a:shade val="75000"/>
              <a:satMod val="120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a:effectStyle>
      <a:effectStyle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phClr">
              <a:shade val="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94000"/>
              <a:satMod val="114000"/>
              <a:lumMod val="96000"/>
            </a:schemeClr>
          </a:gs>
          <a:gs pos="62000">
            <a:schemeClr val="phClr">
              <a:tint val="92000"/>
              <a:shade val="66000"/>
              <a:satMod val="110000"/>
              <a:lumMod val="80000"/>
            </a:schemeClr>
          </a:gs>
          <a:gs pos="100000">
            <a:schemeClr val="phClr">
              <a:tint val="89000"/>
              <a:shade val="62000"/>
              <a:satMod val="110000"/>
              <a:lumMod val="72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tint val="80000"/>
              <a:shade val="58000"/>
            </a:schemeClr>
            <a:schemeClr val="phClr">
              <a:tint val="73000"/>
              <a:shade val="68000"/>
              <a:satMod val="15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  <a:fontScheme name="Austin">
    <a:maj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Austin">
    <a:fillStyleLst>
      <a:solidFill>
        <a:schemeClr val="phClr"/>
      </a:solidFill>
      <a:gradFill rotWithShape="1">
        <a:gsLst>
          <a:gs pos="0">
            <a:schemeClr val="phClr">
              <a:tint val="20000"/>
              <a:satMod val="180000"/>
              <a:lumMod val="98000"/>
            </a:schemeClr>
          </a:gs>
          <a:gs pos="40000">
            <a:schemeClr val="phClr">
              <a:tint val="30000"/>
              <a:satMod val="260000"/>
              <a:lumMod val="84000"/>
            </a:schemeClr>
          </a:gs>
          <a:gs pos="100000">
            <a:schemeClr val="phClr">
              <a:tint val="100000"/>
              <a:satMod val="110000"/>
              <a:lumMod val="100000"/>
            </a:schemeClr>
          </a:gs>
        </a:gsLst>
        <a:lin ang="5040000" scaled="1"/>
      </a:gradFill>
      <a:gradFill rotWithShape="1">
        <a:gsLst>
          <a:gs pos="0">
            <a:schemeClr val="phClr"/>
          </a:gs>
          <a:gs pos="100000">
            <a:schemeClr val="phClr">
              <a:shade val="75000"/>
              <a:satMod val="120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a:effectStyle>
      <a:effectStyle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phClr">
              <a:shade val="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94000"/>
              <a:satMod val="114000"/>
              <a:lumMod val="96000"/>
            </a:schemeClr>
          </a:gs>
          <a:gs pos="62000">
            <a:schemeClr val="phClr">
              <a:tint val="92000"/>
              <a:shade val="66000"/>
              <a:satMod val="110000"/>
              <a:lumMod val="80000"/>
            </a:schemeClr>
          </a:gs>
          <a:gs pos="100000">
            <a:schemeClr val="phClr">
              <a:tint val="89000"/>
              <a:shade val="62000"/>
              <a:satMod val="110000"/>
              <a:lumMod val="72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tint val="80000"/>
              <a:shade val="58000"/>
            </a:schemeClr>
            <a:schemeClr val="phClr">
              <a:tint val="73000"/>
              <a:shade val="68000"/>
              <a:satMod val="15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631</TotalTime>
  <Words>1037</Words>
  <Application>Microsoft Office PowerPoint</Application>
  <PresentationFormat>Prikaz na zaslonu (4:3)</PresentationFormat>
  <Paragraphs>138</Paragraphs>
  <Slides>35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35</vt:i4>
      </vt:variant>
    </vt:vector>
  </HeadingPairs>
  <TitlesOfParts>
    <vt:vector size="45" baseType="lpstr">
      <vt:lpstr>Arial</vt:lpstr>
      <vt:lpstr>Calibri</vt:lpstr>
      <vt:lpstr>Century Gothic</vt:lpstr>
      <vt:lpstr>Constantia</vt:lpstr>
      <vt:lpstr>Monotype Corsiva</vt:lpstr>
      <vt:lpstr>Times New Roman</vt:lpstr>
      <vt:lpstr>Verdana</vt:lpstr>
      <vt:lpstr>Wingdings</vt:lpstr>
      <vt:lpstr>Wingdings 2</vt:lpstr>
      <vt:lpstr>Papir</vt:lpstr>
      <vt:lpstr>PowerPointova prezentacija</vt:lpstr>
      <vt:lpstr>O nama…</vt:lpstr>
      <vt:lpstr>Naša mjerenja…</vt:lpstr>
      <vt:lpstr>PowerPointova prezentacija</vt:lpstr>
      <vt:lpstr>PowerPointova prezentacija</vt:lpstr>
      <vt:lpstr>KORIŠTENJE PODATAKA Globe u nastavi…</vt:lpstr>
      <vt:lpstr>PowerPointova prezentacija</vt:lpstr>
      <vt:lpstr>Naš projekt… Batat u školskom vrtu</vt:lpstr>
      <vt:lpstr>Integrirani dan -DANI KRUHA</vt:lpstr>
      <vt:lpstr>               Projektni dan-ZELENA ČISTKA </vt:lpstr>
      <vt:lpstr>  Otvoreni dan - Kućni ljubimci-izložba na Dan škole </vt:lpstr>
      <vt:lpstr>Terenska nastava Višnjica</vt:lpstr>
      <vt:lpstr>Terenska nastava Listopadna šuma</vt:lpstr>
      <vt:lpstr>Organizacija,naše aktivnosti i suradnje…</vt:lpstr>
      <vt:lpstr>PowerPointova prezentacija</vt:lpstr>
      <vt:lpstr>PowerPointova prezentacija</vt:lpstr>
      <vt:lpstr>    22. Travnja -Dan planeta Zemlje  </vt:lpstr>
      <vt:lpstr>Naš doprinos zajednici – Zaklada Slagalica</vt:lpstr>
      <vt:lpstr>EKO ŠKOLA</vt:lpstr>
      <vt:lpstr>     Promocija GLOBE programa… POUČAVANJE MLADIH GLOBOVACA  </vt:lpstr>
      <vt:lpstr>    SURADNJA S MEDIJIMA</vt:lpstr>
      <vt:lpstr>GLOBOVCI NA DRUŠTVENIM MREŽAMA     </vt:lpstr>
      <vt:lpstr>Orginalna rješenja u provedbi programa…  </vt:lpstr>
      <vt:lpstr>Među školama..</vt:lpstr>
      <vt:lpstr>  NAŠE SURADNJE izvan škole… Suradnja s tvrtkom “Slavonska ravnica”</vt:lpstr>
      <vt:lpstr>NAŠI PROJEKTI</vt:lpstr>
      <vt:lpstr>KFT PROJEKT</vt:lpstr>
      <vt:lpstr>Temperatura i pH</vt:lpstr>
      <vt:lpstr>PowerPointova prezentacija</vt:lpstr>
      <vt:lpstr>PowerPointova prezentacija</vt:lpstr>
      <vt:lpstr>PowerPointova prezentacija</vt:lpstr>
      <vt:lpstr>VISINA SNIJEGA</vt:lpstr>
      <vt:lpstr>PowerPointova prezentacija</vt:lpstr>
      <vt:lpstr>Mjerenje tlaka</vt:lpstr>
      <vt:lpstr>PowerPointova prezentacija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GLOBOVCI OŠ EUGENA KUMIČIĆA  SLATINA</dc:title>
  <dc:creator>Branimir</dc:creator>
  <cp:lastModifiedBy>Korisnik</cp:lastModifiedBy>
  <cp:revision>48</cp:revision>
  <dcterms:created xsi:type="dcterms:W3CDTF">2015-03-20T00:08:32Z</dcterms:created>
  <dcterms:modified xsi:type="dcterms:W3CDTF">2015-03-27T07:03:25Z</dcterms:modified>
</cp:coreProperties>
</file>